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sldIdLst>
    <p:sldId id="259" r:id="rId2"/>
    <p:sldId id="260" r:id="rId3"/>
    <p:sldId id="261"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60C249-41B3-4BDC-86C1-310F0D39AB5C}" type="datetimeFigureOut">
              <a:rPr lang="zh-TW" altLang="en-US" smtClean="0"/>
              <a:t>2010/7/17</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916DCB-BBA9-4130-A13D-AC688577870D}"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7"/>
          <p:cNvSpPr>
            <a:spLocks noGrp="1" noChangeArrowheads="1"/>
          </p:cNvSpPr>
          <p:nvPr>
            <p:ph type="sldNum" sz="quarter" idx="5"/>
          </p:nvPr>
        </p:nvSpPr>
        <p:spPr>
          <a:noFill/>
        </p:spPr>
        <p:txBody>
          <a:bodyPr/>
          <a:lstStyle/>
          <a:p>
            <a:fld id="{C6D06DD9-23F4-4383-B004-2752907F2726}" type="slidenum">
              <a:rPr lang="en-US" altLang="zh-TW"/>
              <a:pPr/>
              <a:t>4</a:t>
            </a:fld>
            <a:endParaRPr lang="en-US" altLang="zh-TW"/>
          </a:p>
        </p:txBody>
      </p:sp>
      <p:sp>
        <p:nvSpPr>
          <p:cNvPr id="384003" name="Rectangle 2"/>
          <p:cNvSpPr>
            <a:spLocks noGrp="1" noRot="1" noChangeAspect="1" noChangeArrowheads="1" noTextEdit="1"/>
          </p:cNvSpPr>
          <p:nvPr>
            <p:ph type="sldImg"/>
          </p:nvPr>
        </p:nvSpPr>
        <p:spPr>
          <a:ln/>
        </p:spPr>
      </p:sp>
      <p:sp>
        <p:nvSpPr>
          <p:cNvPr id="384004"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7"/>
          <p:cNvSpPr>
            <a:spLocks noGrp="1" noChangeArrowheads="1"/>
          </p:cNvSpPr>
          <p:nvPr>
            <p:ph type="sldNum" sz="quarter" idx="5"/>
          </p:nvPr>
        </p:nvSpPr>
        <p:spPr>
          <a:noFill/>
        </p:spPr>
        <p:txBody>
          <a:bodyPr/>
          <a:lstStyle/>
          <a:p>
            <a:fld id="{4001E672-5F53-4F46-9314-98B2672CE3DA}" type="slidenum">
              <a:rPr lang="en-US" altLang="zh-TW"/>
              <a:pPr/>
              <a:t>6</a:t>
            </a:fld>
            <a:endParaRPr lang="en-US" altLang="zh-TW"/>
          </a:p>
        </p:txBody>
      </p:sp>
      <p:sp>
        <p:nvSpPr>
          <p:cNvPr id="385027" name="Rectangle 2"/>
          <p:cNvSpPr>
            <a:spLocks noGrp="1" noRot="1" noChangeAspect="1" noChangeArrowheads="1" noTextEdit="1"/>
          </p:cNvSpPr>
          <p:nvPr>
            <p:ph type="sldImg"/>
          </p:nvPr>
        </p:nvSpPr>
        <p:spPr>
          <a:ln/>
        </p:spPr>
      </p:sp>
      <p:sp>
        <p:nvSpPr>
          <p:cNvPr id="385028"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7"/>
          <p:cNvSpPr>
            <a:spLocks noGrp="1" noChangeArrowheads="1"/>
          </p:cNvSpPr>
          <p:nvPr>
            <p:ph type="sldNum" sz="quarter" idx="5"/>
          </p:nvPr>
        </p:nvSpPr>
        <p:spPr>
          <a:noFill/>
        </p:spPr>
        <p:txBody>
          <a:bodyPr/>
          <a:lstStyle/>
          <a:p>
            <a:fld id="{AC6112E1-1CC0-47C1-AE42-287BDB38B62F}" type="slidenum">
              <a:rPr lang="en-US" altLang="zh-TW"/>
              <a:pPr/>
              <a:t>8</a:t>
            </a:fld>
            <a:endParaRPr lang="en-US" altLang="zh-TW"/>
          </a:p>
        </p:txBody>
      </p:sp>
      <p:sp>
        <p:nvSpPr>
          <p:cNvPr id="386051" name="Rectangle 2"/>
          <p:cNvSpPr>
            <a:spLocks noGrp="1" noRot="1" noChangeAspect="1" noChangeArrowheads="1" noTextEdit="1"/>
          </p:cNvSpPr>
          <p:nvPr>
            <p:ph type="sldImg"/>
          </p:nvPr>
        </p:nvSpPr>
        <p:spPr>
          <a:ln/>
        </p:spPr>
      </p:sp>
      <p:sp>
        <p:nvSpPr>
          <p:cNvPr id="386052"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7"/>
          <p:cNvSpPr>
            <a:spLocks noGrp="1" noChangeArrowheads="1"/>
          </p:cNvSpPr>
          <p:nvPr>
            <p:ph type="sldNum" sz="quarter" idx="5"/>
          </p:nvPr>
        </p:nvSpPr>
        <p:spPr>
          <a:noFill/>
        </p:spPr>
        <p:txBody>
          <a:bodyPr/>
          <a:lstStyle/>
          <a:p>
            <a:fld id="{3FA6CD74-2BCA-4F09-94A8-DAA6830EDAFA}" type="slidenum">
              <a:rPr lang="en-US" altLang="zh-TW"/>
              <a:pPr/>
              <a:t>10</a:t>
            </a:fld>
            <a:endParaRPr lang="en-US" altLang="zh-TW"/>
          </a:p>
        </p:txBody>
      </p:sp>
      <p:sp>
        <p:nvSpPr>
          <p:cNvPr id="387075" name="Rectangle 2"/>
          <p:cNvSpPr>
            <a:spLocks noGrp="1" noRot="1" noChangeAspect="1" noChangeArrowheads="1" noTextEdit="1"/>
          </p:cNvSpPr>
          <p:nvPr>
            <p:ph type="sldImg"/>
          </p:nvPr>
        </p:nvSpPr>
        <p:spPr>
          <a:ln/>
        </p:spPr>
      </p:sp>
      <p:sp>
        <p:nvSpPr>
          <p:cNvPr id="387076"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A2843EA2-B7A8-40E0-8643-3C845B00A03D}"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6"/>
          <p:cNvSpPr>
            <a:spLocks noGrp="1" noChangeArrowheads="1"/>
          </p:cNvSpPr>
          <p:nvPr>
            <p:ph type="sldNum" sz="quarter" idx="12"/>
          </p:nvPr>
        </p:nvSpPr>
        <p:spPr>
          <a:ln/>
        </p:spPr>
        <p:txBody>
          <a:bodyPr/>
          <a:lstStyle>
            <a:lvl1pPr>
              <a:defRPr/>
            </a:lvl1pPr>
          </a:lstStyle>
          <a:p>
            <a:pPr>
              <a:defRPr/>
            </a:pPr>
            <a:fld id="{A9BFE845-166F-4370-B463-1C2FB630B831}"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標題投影片">
    <p:spTree>
      <p:nvGrpSpPr>
        <p:cNvPr id="1" name=""/>
        <p:cNvGrpSpPr/>
        <p:nvPr/>
      </p:nvGrpSpPr>
      <p:grpSpPr>
        <a:xfrm>
          <a:off x="0" y="0"/>
          <a:ext cx="0" cy="0"/>
          <a:chOff x="0" y="0"/>
          <a:chExt cx="0" cy="0"/>
        </a:xfrm>
      </p:grpSpPr>
      <p:grpSp>
        <p:nvGrpSpPr>
          <p:cNvPr id="2"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zh-TW" alt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zh-TW" altLang="en-US"/>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zh-TW" altLang="en-US"/>
          </a:p>
        </p:txBody>
      </p:sp>
      <p:grpSp>
        <p:nvGrpSpPr>
          <p:cNvPr id="3"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zh-TW" altLang="en-US"/>
            </a:p>
          </p:txBody>
        </p:sp>
        <p:grpSp>
          <p:nvGrpSpPr>
            <p:cNvPr id="4"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zh-TW" altLang="en-US"/>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zh-TW" altLang="en-US"/>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zh-TW" altLang="en-US"/>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zh-TW" altLang="en-US"/>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zh-TW" alt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zh-TW" altLang="en-US"/>
            </a:p>
          </p:txBody>
        </p:sp>
      </p:grpSp>
      <p:grpSp>
        <p:nvGrpSpPr>
          <p:cNvPr id="8"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zh-TW" altLang="en-US"/>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zh-TW" altLang="en-US"/>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zh-TW" altLang="en-US"/>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zh-TW" altLang="en-US"/>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zh-TW" altLang="en-US"/>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zh-TW" altLang="en-US"/>
            </a:p>
          </p:txBody>
        </p:sp>
      </p:grpSp>
      <p:grpSp>
        <p:nvGrpSpPr>
          <p:cNvPr id="10" name="Group 27"/>
          <p:cNvGrpSpPr>
            <a:grpSpLocks/>
          </p:cNvGrpSpPr>
          <p:nvPr/>
        </p:nvGrpSpPr>
        <p:grpSpPr bwMode="auto">
          <a:xfrm>
            <a:off x="1219200" y="6324600"/>
            <a:ext cx="6434138" cy="323850"/>
            <a:chOff x="768" y="3984"/>
            <a:chExt cx="4053" cy="204"/>
          </a:xfrm>
        </p:grpSpPr>
        <p:pic>
          <p:nvPicPr>
            <p:cNvPr id="25" name="Picture 28" descr="namemark2"/>
            <p:cNvPicPr>
              <a:picLocks noChangeAspect="1" noChangeArrowheads="1"/>
            </p:cNvPicPr>
            <p:nvPr/>
          </p:nvPicPr>
          <p:blipFill>
            <a:blip r:embed="rId2"/>
            <a:srcRect/>
            <a:stretch>
              <a:fillRect/>
            </a:stretch>
          </p:blipFill>
          <p:spPr bwMode="auto">
            <a:xfrm>
              <a:off x="768" y="3984"/>
              <a:ext cx="960" cy="199"/>
            </a:xfrm>
            <a:prstGeom prst="rect">
              <a:avLst/>
            </a:prstGeom>
            <a:noFill/>
            <a:ln w="9525">
              <a:noFill/>
              <a:miter lim="800000"/>
              <a:headEnd/>
              <a:tailEnd/>
            </a:ln>
          </p:spPr>
        </p:pic>
        <p:sp>
          <p:nvSpPr>
            <p:cNvPr id="26" name="Rectangle 29"/>
            <p:cNvSpPr>
              <a:spLocks noChangeArrowheads="1"/>
            </p:cNvSpPr>
            <p:nvPr/>
          </p:nvSpPr>
          <p:spPr bwMode="auto">
            <a:xfrm>
              <a:off x="1776" y="4015"/>
              <a:ext cx="3045" cy="173"/>
            </a:xfrm>
            <a:prstGeom prst="rect">
              <a:avLst/>
            </a:prstGeom>
            <a:noFill/>
            <a:ln w="9525">
              <a:noFill/>
              <a:miter lim="800000"/>
              <a:headEnd/>
              <a:tailEnd/>
            </a:ln>
            <a:effectLst/>
          </p:spPr>
          <p:txBody>
            <a:bodyPr wrap="none">
              <a:spAutoFit/>
            </a:bodyPr>
            <a:lstStyle/>
            <a:p>
              <a:pPr algn="l">
                <a:defRPr/>
              </a:pPr>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lgg@cs.ntust.edu.tw</a:t>
              </a:r>
            </a:p>
          </p:txBody>
        </p:sp>
      </p:grpSp>
      <p:sp>
        <p:nvSpPr>
          <p:cNvPr id="1464342" name="Rectangle 22"/>
          <p:cNvSpPr>
            <a:spLocks noGrp="1" noChangeArrowheads="1"/>
          </p:cNvSpPr>
          <p:nvPr>
            <p:ph type="ctrTitle" sz="quarter"/>
          </p:nvPr>
        </p:nvSpPr>
        <p:spPr>
          <a:xfrm>
            <a:off x="457200" y="1447800"/>
            <a:ext cx="8229600" cy="1736725"/>
          </a:xfrm>
        </p:spPr>
        <p:txBody>
          <a:bodyPr/>
          <a:lstStyle>
            <a:lvl1pPr>
              <a:defRPr sz="4800"/>
            </a:lvl1pPr>
          </a:lstStyle>
          <a:p>
            <a:r>
              <a:rPr lang="zh-TW" altLang="en-US"/>
              <a:t>按一下以編輯母片標題樣式</a:t>
            </a:r>
          </a:p>
        </p:txBody>
      </p:sp>
      <p:sp>
        <p:nvSpPr>
          <p:cNvPr id="14643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zh-TW" altLang="en-US"/>
              <a:t>按一下以編輯母片副標題樣式</a:t>
            </a:r>
          </a:p>
        </p:txBody>
      </p:sp>
      <p:sp>
        <p:nvSpPr>
          <p:cNvPr id="27" name="Rectangle 24"/>
          <p:cNvSpPr>
            <a:spLocks noGrp="1" noChangeArrowheads="1"/>
          </p:cNvSpPr>
          <p:nvPr>
            <p:ph type="dt" sz="quarter" idx="10"/>
          </p:nvPr>
        </p:nvSpPr>
        <p:spPr/>
        <p:txBody>
          <a:bodyPr/>
          <a:lstStyle>
            <a:lvl1pPr>
              <a:defRPr smtClean="0"/>
            </a:lvl1pPr>
          </a:lstStyle>
          <a:p>
            <a:pPr>
              <a:defRPr/>
            </a:pPr>
            <a:endParaRPr lang="en-US" altLang="zh-TW"/>
          </a:p>
        </p:txBody>
      </p:sp>
      <p:sp>
        <p:nvSpPr>
          <p:cNvPr id="28" name="Rectangle 25"/>
          <p:cNvSpPr>
            <a:spLocks noGrp="1" noChangeArrowheads="1"/>
          </p:cNvSpPr>
          <p:nvPr>
            <p:ph type="sldNum" sz="quarter" idx="11"/>
          </p:nvPr>
        </p:nvSpPr>
        <p:spPr/>
        <p:txBody>
          <a:bodyPr/>
          <a:lstStyle>
            <a:lvl1pPr>
              <a:defRPr smtClean="0"/>
            </a:lvl1pPr>
          </a:lstStyle>
          <a:p>
            <a:pPr>
              <a:defRPr/>
            </a:pPr>
            <a:fld id="{D70CCC21-B646-4AFA-B697-060BA008CB37}" type="slidenum">
              <a:rPr lang="en-US" altLang="zh-TW"/>
              <a:pPr>
                <a:defRPr/>
              </a:pPr>
              <a:t>‹#›</a:t>
            </a:fld>
            <a:endParaRPr lang="en-US" altLang="zh-TW"/>
          </a:p>
        </p:txBody>
      </p:sp>
      <p:sp>
        <p:nvSpPr>
          <p:cNvPr id="29" name="Rectangle 26"/>
          <p:cNvSpPr>
            <a:spLocks noGrp="1" noChangeArrowheads="1"/>
          </p:cNvSpPr>
          <p:nvPr>
            <p:ph type="ftr" sz="quarter" idx="12"/>
          </p:nvPr>
        </p:nvSpPr>
        <p:spPr/>
        <p:txBody>
          <a:bodyPr/>
          <a:lstStyle>
            <a:lvl1pPr>
              <a:defRPr smtClean="0"/>
            </a:lvl1pPr>
          </a:lstStyle>
          <a:p>
            <a:pPr>
              <a:defRPr/>
            </a:pP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afterEffect">
                                  <p:stCondLst>
                                    <p:cond delay="0"/>
                                  </p:stCondLst>
                                  <p:childTnLst>
                                    <p:set>
                                      <p:cBhvr rctx="PPT">
                                        <p:cTn id="6" dur="500"/>
                                        <p:tgtEl>
                                          <p:spTgt spid="10"/>
                                        </p:tgtEl>
                                        <p:attrNameLst>
                                          <p:attrName>style.opacity</p:attrName>
                                        </p:attrNameLst>
                                      </p:cBhvr>
                                      <p:to>
                                        <p:strVal val="0.5"/>
                                      </p:to>
                                    </p:set>
                                    <p:animEffect filter="image" prLst="opacity: 0.5">
                                      <p:cBhvr rctx="IE">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mailto:lgg@cs.ntust.edu.tw" TargetMode="Externa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5"/>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6"/>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A26FAD75-2772-4A94-BC72-20133D0540AB}" type="slidenum">
              <a:rPr lang="en-US" altLang="zh-TW"/>
              <a:pPr>
                <a:defRPr/>
              </a:pPr>
              <a:t>1</a:t>
            </a:fld>
            <a:endParaRPr lang="en-US" altLang="zh-TW"/>
          </a:p>
        </p:txBody>
      </p:sp>
      <p:sp>
        <p:nvSpPr>
          <p:cNvPr id="2410498" name="Rectangle 2"/>
          <p:cNvSpPr>
            <a:spLocks noGrp="1" noChangeArrowheads="1"/>
          </p:cNvSpPr>
          <p:nvPr>
            <p:ph type="title"/>
          </p:nvPr>
        </p:nvSpPr>
        <p:spPr>
          <a:xfrm>
            <a:off x="395288" y="1989138"/>
            <a:ext cx="8229600" cy="1143000"/>
          </a:xfrm>
        </p:spPr>
        <p:txBody>
          <a:bodyPr/>
          <a:lstStyle/>
          <a:p>
            <a:pPr algn="l" eaLnBrk="1" hangingPunct="1">
              <a:defRPr/>
            </a:pPr>
            <a:r>
              <a:rPr lang="zh-TW" altLang="en-US" smtClean="0"/>
              <a:t>具體的</a:t>
            </a:r>
            <a:r>
              <a:rPr lang="en-US" altLang="zh-TW" smtClean="0"/>
              <a:t>SISP</a:t>
            </a:r>
            <a:r>
              <a:rPr lang="zh-TW" altLang="en-US" smtClean="0"/>
              <a:t>個案資料為何？ </a:t>
            </a:r>
          </a:p>
        </p:txBody>
      </p:sp>
      <p:pic>
        <p:nvPicPr>
          <p:cNvPr id="269316" name="Picture 3" descr="j0336915"/>
          <p:cNvPicPr>
            <a:picLocks noGrp="1" noChangeAspect="1" noChangeArrowheads="1" noCrop="1"/>
          </p:cNvPicPr>
          <p:nvPr>
            <p:ph idx="1"/>
          </p:nvPr>
        </p:nvPicPr>
        <p:blipFill>
          <a:blip r:embed="rId2"/>
          <a:srcRect/>
          <a:stretch>
            <a:fillRect/>
          </a:stretch>
        </p:blipFill>
        <p:spPr>
          <a:xfrm>
            <a:off x="6588125" y="2852738"/>
            <a:ext cx="1354138" cy="1692275"/>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2786" name="Rectangle 2"/>
          <p:cNvSpPr>
            <a:spLocks noGrp="1" noChangeArrowheads="1"/>
          </p:cNvSpPr>
          <p:nvPr>
            <p:ph type="ctrTitle"/>
          </p:nvPr>
        </p:nvSpPr>
        <p:spPr>
          <a:xfrm>
            <a:off x="762000" y="457200"/>
            <a:ext cx="7772400" cy="1143000"/>
          </a:xfrm>
        </p:spPr>
        <p:txBody>
          <a:bodyPr/>
          <a:lstStyle/>
          <a:p>
            <a:pPr eaLnBrk="1" hangingPunct="1">
              <a:defRPr/>
            </a:pPr>
            <a:r>
              <a:rPr lang="en-US" altLang="zh-TW" sz="6000" smtClean="0">
                <a:solidFill>
                  <a:srgbClr val="FFFFCC"/>
                </a:solidFill>
              </a:rPr>
              <a:t>C</a:t>
            </a:r>
            <a:r>
              <a:rPr lang="zh-TW" altLang="en-US" sz="6000" smtClean="0">
                <a:solidFill>
                  <a:srgbClr val="FFFFCC"/>
                </a:solidFill>
              </a:rPr>
              <a:t>型資訊架構</a:t>
            </a:r>
          </a:p>
        </p:txBody>
      </p:sp>
      <p:sp>
        <p:nvSpPr>
          <p:cNvPr id="2422787" name="Rectangle 3"/>
          <p:cNvSpPr>
            <a:spLocks noGrp="1" noChangeArrowheads="1"/>
          </p:cNvSpPr>
          <p:nvPr>
            <p:ph type="subTitle" idx="1"/>
          </p:nvPr>
        </p:nvSpPr>
        <p:spPr>
          <a:xfrm>
            <a:off x="2514600" y="1905000"/>
            <a:ext cx="4191000" cy="2667000"/>
          </a:xfrm>
        </p:spPr>
        <p:txBody>
          <a:bodyPr/>
          <a:lstStyle/>
          <a:p>
            <a:pPr algn="l" eaLnBrk="1" hangingPunct="1">
              <a:defRPr/>
            </a:pPr>
            <a:r>
              <a:rPr lang="en-US" altLang="zh-TW" smtClean="0">
                <a:solidFill>
                  <a:srgbClr val="FFFF99"/>
                </a:solidFill>
                <a:latin typeface="標楷體" pitchFamily="65" charset="-120"/>
              </a:rPr>
              <a:t>    </a:t>
            </a:r>
            <a:r>
              <a:rPr lang="zh-TW" altLang="en-US" smtClean="0">
                <a:solidFill>
                  <a:srgbClr val="FFFF99"/>
                </a:solidFill>
                <a:latin typeface="標楷體" pitchFamily="65" charset="-120"/>
              </a:rPr>
              <a:t>本階段系統架構在完善的</a:t>
            </a:r>
            <a:r>
              <a:rPr lang="en-US" altLang="zh-TW" smtClean="0">
                <a:solidFill>
                  <a:srgbClr val="FFFF99"/>
                </a:solidFill>
                <a:latin typeface="標楷體" pitchFamily="65" charset="-120"/>
              </a:rPr>
              <a:t>B</a:t>
            </a:r>
            <a:r>
              <a:rPr lang="zh-TW" altLang="en-US" smtClean="0">
                <a:solidFill>
                  <a:srgbClr val="FFFF99"/>
                </a:solidFill>
                <a:latin typeface="標楷體" pitchFamily="65" charset="-120"/>
              </a:rPr>
              <a:t>型資訊架構上，除了提升本系師生素質外，並整合資訊管理界的相關資源，其能有效提升本系在業界的競爭力。</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投影片編號版面配置區 5"/>
          <p:cNvSpPr>
            <a:spLocks noGrp="1"/>
          </p:cNvSpPr>
          <p:nvPr>
            <p:ph type="sldNum" sz="quarter" idx="12"/>
          </p:nvPr>
        </p:nvSpPr>
        <p:spPr/>
        <p:txBody>
          <a:bodyPr/>
          <a:lstStyle/>
          <a:p>
            <a:pPr>
              <a:defRPr/>
            </a:pPr>
            <a:fld id="{949E7D3C-6617-4476-9905-3FC132074F66}" type="slidenum">
              <a:rPr lang="en-US" altLang="zh-TW"/>
              <a:pPr>
                <a:defRPr/>
              </a:pPr>
              <a:t>11</a:t>
            </a:fld>
            <a:endParaRPr lang="en-US" altLang="zh-TW"/>
          </a:p>
        </p:txBody>
      </p:sp>
      <p:sp>
        <p:nvSpPr>
          <p:cNvPr id="2424834" name="Rectangle 2"/>
          <p:cNvSpPr>
            <a:spLocks noGrp="1" noChangeArrowheads="1"/>
          </p:cNvSpPr>
          <p:nvPr>
            <p:ph type="title"/>
          </p:nvPr>
        </p:nvSpPr>
        <p:spPr>
          <a:xfrm>
            <a:off x="2484438" y="260350"/>
            <a:ext cx="3962400" cy="838200"/>
          </a:xfrm>
        </p:spPr>
        <p:txBody>
          <a:bodyPr/>
          <a:lstStyle/>
          <a:p>
            <a:pPr eaLnBrk="1" hangingPunct="1">
              <a:defRPr/>
            </a:pPr>
            <a:r>
              <a:rPr lang="en-US" altLang="zh-TW" smtClean="0">
                <a:solidFill>
                  <a:srgbClr val="FFFFCC"/>
                </a:solidFill>
              </a:rPr>
              <a:t>C</a:t>
            </a:r>
            <a:r>
              <a:rPr lang="zh-TW" altLang="en-US" smtClean="0">
                <a:solidFill>
                  <a:srgbClr val="FFFFCC"/>
                </a:solidFill>
              </a:rPr>
              <a:t>型資訊架構</a:t>
            </a:r>
          </a:p>
        </p:txBody>
      </p:sp>
      <p:grpSp>
        <p:nvGrpSpPr>
          <p:cNvPr id="2" name="Group 3"/>
          <p:cNvGrpSpPr>
            <a:grpSpLocks/>
          </p:cNvGrpSpPr>
          <p:nvPr/>
        </p:nvGrpSpPr>
        <p:grpSpPr bwMode="auto">
          <a:xfrm>
            <a:off x="468313" y="1268413"/>
            <a:ext cx="8231187" cy="5184775"/>
            <a:chOff x="286" y="1388"/>
            <a:chExt cx="5185" cy="2320"/>
          </a:xfrm>
        </p:grpSpPr>
        <p:sp>
          <p:nvSpPr>
            <p:cNvPr id="279571" name="Rectangle 4"/>
            <p:cNvSpPr>
              <a:spLocks noChangeArrowheads="1"/>
            </p:cNvSpPr>
            <p:nvPr/>
          </p:nvSpPr>
          <p:spPr bwMode="auto">
            <a:xfrm>
              <a:off x="286" y="1397"/>
              <a:ext cx="1728" cy="458"/>
            </a:xfrm>
            <a:prstGeom prst="rect">
              <a:avLst/>
            </a:prstGeom>
            <a:solidFill>
              <a:schemeClr val="bg2"/>
            </a:solidFill>
            <a:ln w="12700" cap="sq">
              <a:solidFill>
                <a:schemeClr val="tx1"/>
              </a:solidFill>
              <a:miter lim="800000"/>
              <a:headEnd type="none" w="sm" len="sm"/>
              <a:tailEnd type="none" w="sm" len="sm"/>
            </a:ln>
          </p:spPr>
          <p:txBody>
            <a:bodyPr wrap="none" anchor="ctr"/>
            <a:lstStyle/>
            <a:p>
              <a:r>
                <a:rPr lang="en-US" altLang="zh-TW" sz="3000">
                  <a:latin typeface="標楷體" pitchFamily="65" charset="-120"/>
                  <a:ea typeface="標楷體" pitchFamily="65" charset="-120"/>
                </a:rPr>
                <a:t>IS</a:t>
              </a:r>
            </a:p>
          </p:txBody>
        </p:sp>
        <p:sp>
          <p:nvSpPr>
            <p:cNvPr id="279572" name="Rectangle 5"/>
            <p:cNvSpPr>
              <a:spLocks noChangeArrowheads="1"/>
            </p:cNvSpPr>
            <p:nvPr/>
          </p:nvSpPr>
          <p:spPr bwMode="auto">
            <a:xfrm>
              <a:off x="2016" y="1392"/>
              <a:ext cx="1728" cy="444"/>
            </a:xfrm>
            <a:prstGeom prst="rect">
              <a:avLst/>
            </a:prstGeom>
            <a:solidFill>
              <a:schemeClr val="bg2"/>
            </a:solidFill>
            <a:ln w="12700" cap="sq">
              <a:solidFill>
                <a:schemeClr val="tx1"/>
              </a:solidFill>
              <a:miter lim="800000"/>
              <a:headEnd type="none" w="sm" len="sm"/>
              <a:tailEnd type="none" w="sm" len="sm"/>
            </a:ln>
          </p:spPr>
          <p:txBody>
            <a:bodyPr wrap="none" anchor="ctr"/>
            <a:lstStyle/>
            <a:p>
              <a:r>
                <a:rPr lang="en-US" altLang="zh-TW" sz="3000">
                  <a:latin typeface="標楷體" pitchFamily="65" charset="-120"/>
                  <a:ea typeface="標楷體" pitchFamily="65" charset="-120"/>
                </a:rPr>
                <a:t>IT</a:t>
              </a:r>
            </a:p>
          </p:txBody>
        </p:sp>
        <p:sp>
          <p:nvSpPr>
            <p:cNvPr id="279573" name="Rectangle 6"/>
            <p:cNvSpPr>
              <a:spLocks noChangeArrowheads="1"/>
            </p:cNvSpPr>
            <p:nvPr/>
          </p:nvSpPr>
          <p:spPr bwMode="auto">
            <a:xfrm>
              <a:off x="3743" y="1388"/>
              <a:ext cx="1728" cy="448"/>
            </a:xfrm>
            <a:prstGeom prst="rect">
              <a:avLst/>
            </a:prstGeom>
            <a:solidFill>
              <a:schemeClr val="bg2"/>
            </a:solidFill>
            <a:ln w="12700" cap="sq">
              <a:solidFill>
                <a:schemeClr val="tx1"/>
              </a:solidFill>
              <a:miter lim="800000"/>
              <a:headEnd type="none" w="sm" len="sm"/>
              <a:tailEnd type="none" w="sm" len="sm"/>
            </a:ln>
          </p:spPr>
          <p:txBody>
            <a:bodyPr wrap="none" anchor="ctr"/>
            <a:lstStyle/>
            <a:p>
              <a:r>
                <a:rPr lang="en-US" altLang="zh-TW" sz="3000">
                  <a:latin typeface="標楷體" pitchFamily="65" charset="-120"/>
                  <a:ea typeface="標楷體" pitchFamily="65" charset="-120"/>
                </a:rPr>
                <a:t>IM</a:t>
              </a:r>
            </a:p>
          </p:txBody>
        </p:sp>
        <p:sp>
          <p:nvSpPr>
            <p:cNvPr id="279574" name="Rectangle 7"/>
            <p:cNvSpPr>
              <a:spLocks noChangeArrowheads="1"/>
            </p:cNvSpPr>
            <p:nvPr/>
          </p:nvSpPr>
          <p:spPr bwMode="auto">
            <a:xfrm>
              <a:off x="287" y="1848"/>
              <a:ext cx="1728" cy="1860"/>
            </a:xfrm>
            <a:prstGeom prst="rect">
              <a:avLst/>
            </a:prstGeom>
            <a:solidFill>
              <a:schemeClr val="bg2"/>
            </a:solidFill>
            <a:ln w="12700" cap="sq">
              <a:solidFill>
                <a:schemeClr val="tx1"/>
              </a:solidFill>
              <a:miter lim="800000"/>
              <a:headEnd type="none" w="sm" len="sm"/>
              <a:tailEnd type="none" w="sm" len="sm"/>
            </a:ln>
          </p:spPr>
          <p:txBody>
            <a:bodyPr wrap="none" anchor="ctr"/>
            <a:lstStyle/>
            <a:p>
              <a:pPr algn="l"/>
              <a:r>
                <a:rPr lang="en-US" altLang="zh-TW">
                  <a:latin typeface="標楷體" pitchFamily="65" charset="-120"/>
                  <a:ea typeface="標楷體" pitchFamily="65" charset="-120"/>
                </a:rPr>
                <a:t>1.</a:t>
              </a:r>
              <a:r>
                <a:rPr lang="zh-TW" altLang="en-US">
                  <a:latin typeface="標楷體" pitchFamily="65" charset="-120"/>
                  <a:ea typeface="標楷體" pitchFamily="65" charset="-120"/>
                </a:rPr>
                <a:t>結合本系的上游學校</a:t>
              </a:r>
            </a:p>
            <a:p>
              <a:pPr algn="l"/>
              <a:r>
                <a:rPr lang="en-US" altLang="zh-TW">
                  <a:latin typeface="標楷體" pitchFamily="65" charset="-120"/>
                  <a:ea typeface="標楷體" pitchFamily="65" charset="-120"/>
                </a:rPr>
                <a:t>2.</a:t>
              </a:r>
              <a:r>
                <a:rPr lang="zh-TW" altLang="en-US">
                  <a:latin typeface="標楷體" pitchFamily="65" charset="-120"/>
                  <a:ea typeface="標楷體" pitchFamily="65" charset="-120"/>
                </a:rPr>
                <a:t>和相關產業合作</a:t>
              </a:r>
            </a:p>
            <a:p>
              <a:pPr algn="l"/>
              <a:r>
                <a:rPr lang="en-US" altLang="zh-TW">
                  <a:latin typeface="標楷體" pitchFamily="65" charset="-120"/>
                  <a:ea typeface="標楷體" pitchFamily="65" charset="-120"/>
                </a:rPr>
                <a:t>3.</a:t>
              </a:r>
              <a:r>
                <a:rPr lang="zh-TW" altLang="en-US">
                  <a:latin typeface="標楷體" pitchFamily="65" charset="-120"/>
                  <a:ea typeface="標楷體" pitchFamily="65" charset="-120"/>
                </a:rPr>
                <a:t>透過學生的學習記錄，</a:t>
              </a:r>
            </a:p>
            <a:p>
              <a:pPr algn="l"/>
              <a:r>
                <a:rPr lang="zh-TW" altLang="en-US">
                  <a:latin typeface="標楷體" pitchFamily="65" charset="-120"/>
                  <a:ea typeface="標楷體" pitchFamily="65" charset="-120"/>
                </a:rPr>
                <a:t>   自動提供合適的學習方</a:t>
              </a:r>
            </a:p>
            <a:p>
              <a:pPr algn="l"/>
              <a:r>
                <a:rPr lang="zh-TW" altLang="en-US">
                  <a:latin typeface="標楷體" pitchFamily="65" charset="-120"/>
                  <a:ea typeface="標楷體" pitchFamily="65" charset="-120"/>
                </a:rPr>
                <a:t>   案。</a:t>
              </a:r>
            </a:p>
            <a:p>
              <a:pPr algn="l"/>
              <a:r>
                <a:rPr lang="en-US" altLang="zh-TW">
                  <a:latin typeface="標楷體" pitchFamily="65" charset="-120"/>
                  <a:ea typeface="標楷體" pitchFamily="65" charset="-120"/>
                </a:rPr>
                <a:t>4</a:t>
              </a:r>
              <a:r>
                <a:rPr lang="zh-TW" altLang="en-US">
                  <a:latin typeface="標楷體" pitchFamily="65" charset="-120"/>
                  <a:ea typeface="標楷體" pitchFamily="65" charset="-120"/>
                </a:rPr>
                <a:t>生涯規劃網</a:t>
              </a:r>
            </a:p>
            <a:p>
              <a:pPr algn="l"/>
              <a:r>
                <a:rPr lang="en-US" altLang="zh-TW">
                  <a:latin typeface="標楷體" pitchFamily="65" charset="-120"/>
                  <a:ea typeface="標楷體" pitchFamily="65" charset="-120"/>
                </a:rPr>
                <a:t>5.</a:t>
              </a:r>
              <a:r>
                <a:rPr lang="zh-TW" altLang="en-US">
                  <a:latin typeface="標楷體" pitchFamily="65" charset="-120"/>
                  <a:ea typeface="標楷體" pitchFamily="65" charset="-120"/>
                </a:rPr>
                <a:t>校友系統</a:t>
              </a:r>
            </a:p>
            <a:p>
              <a:pPr algn="l"/>
              <a:r>
                <a:rPr lang="en-US" altLang="zh-TW">
                  <a:latin typeface="標楷體" pitchFamily="65" charset="-120"/>
                  <a:ea typeface="標楷體" pitchFamily="65" charset="-120"/>
                </a:rPr>
                <a:t>6.</a:t>
              </a:r>
              <a:r>
                <a:rPr lang="zh-TW" altLang="en-US">
                  <a:latin typeface="標楷體" pitchFamily="65" charset="-120"/>
                  <a:ea typeface="標楷體" pitchFamily="65" charset="-120"/>
                </a:rPr>
                <a:t>求職求才</a:t>
              </a:r>
            </a:p>
            <a:p>
              <a:pPr algn="l"/>
              <a:r>
                <a:rPr lang="en-US" altLang="zh-TW">
                  <a:latin typeface="標楷體" pitchFamily="65" charset="-120"/>
                  <a:ea typeface="標楷體" pitchFamily="65" charset="-120"/>
                </a:rPr>
                <a:t>7.</a:t>
              </a:r>
              <a:r>
                <a:rPr lang="zh-TW" altLang="en-US">
                  <a:latin typeface="標楷體" pitchFamily="65" charset="-120"/>
                  <a:ea typeface="標楷體" pitchFamily="65" charset="-120"/>
                </a:rPr>
                <a:t>尋求學生生涯貴人</a:t>
              </a:r>
            </a:p>
          </p:txBody>
        </p:sp>
        <p:sp>
          <p:nvSpPr>
            <p:cNvPr id="279575" name="Rectangle 8"/>
            <p:cNvSpPr>
              <a:spLocks noChangeArrowheads="1"/>
            </p:cNvSpPr>
            <p:nvPr/>
          </p:nvSpPr>
          <p:spPr bwMode="auto">
            <a:xfrm>
              <a:off x="2015" y="1836"/>
              <a:ext cx="1728" cy="1872"/>
            </a:xfrm>
            <a:prstGeom prst="rect">
              <a:avLst/>
            </a:prstGeom>
            <a:solidFill>
              <a:schemeClr val="bg2"/>
            </a:solidFill>
            <a:ln w="12700" cap="sq">
              <a:solidFill>
                <a:schemeClr val="tx1"/>
              </a:solidFill>
              <a:miter lim="800000"/>
              <a:headEnd type="none" w="sm" len="sm"/>
              <a:tailEnd type="none" w="sm" len="sm"/>
            </a:ln>
          </p:spPr>
          <p:txBody>
            <a:bodyPr wrap="none" anchor="ctr"/>
            <a:lstStyle/>
            <a:p>
              <a:pPr algn="l"/>
              <a:r>
                <a:rPr lang="zh-TW" altLang="en-US">
                  <a:latin typeface="標楷體" pitchFamily="65" charset="-120"/>
                  <a:ea typeface="標楷體" pitchFamily="65" charset="-120"/>
                </a:rPr>
                <a:t>異質系統間的整合</a:t>
              </a:r>
            </a:p>
            <a:p>
              <a:pPr algn="l"/>
              <a:r>
                <a:rPr lang="en-US" altLang="zh-TW">
                  <a:latin typeface="標楷體" pitchFamily="65" charset="-120"/>
                  <a:ea typeface="標楷體" pitchFamily="65" charset="-120"/>
                </a:rPr>
                <a:t>AI</a:t>
              </a:r>
              <a:r>
                <a:rPr lang="zh-TW" altLang="en-US">
                  <a:latin typeface="標楷體" pitchFamily="65" charset="-120"/>
                  <a:ea typeface="標楷體" pitchFamily="65" charset="-120"/>
                </a:rPr>
                <a:t>系統的建置</a:t>
              </a:r>
            </a:p>
          </p:txBody>
        </p:sp>
        <p:sp>
          <p:nvSpPr>
            <p:cNvPr id="279576" name="Rectangle 9"/>
            <p:cNvSpPr>
              <a:spLocks noChangeArrowheads="1"/>
            </p:cNvSpPr>
            <p:nvPr/>
          </p:nvSpPr>
          <p:spPr bwMode="auto">
            <a:xfrm>
              <a:off x="3743" y="1836"/>
              <a:ext cx="1728" cy="1872"/>
            </a:xfrm>
            <a:prstGeom prst="rect">
              <a:avLst/>
            </a:prstGeom>
            <a:solidFill>
              <a:schemeClr val="bg2"/>
            </a:solidFill>
            <a:ln w="12700" cap="sq">
              <a:solidFill>
                <a:schemeClr val="tx1"/>
              </a:solidFill>
              <a:miter lim="800000"/>
              <a:headEnd type="none" w="sm" len="sm"/>
              <a:tailEnd type="none" w="sm" len="sm"/>
            </a:ln>
          </p:spPr>
          <p:txBody>
            <a:bodyPr wrap="none" anchor="ctr"/>
            <a:lstStyle/>
            <a:p>
              <a:pPr algn="l"/>
              <a:endParaRPr lang="zh-TW" altLang="zh-TW">
                <a:latin typeface="標楷體" pitchFamily="65" charset="-120"/>
                <a:ea typeface="標楷體" pitchFamily="65" charset="-120"/>
              </a:endParaRPr>
            </a:p>
          </p:txBody>
        </p:sp>
      </p:grpSp>
      <p:sp>
        <p:nvSpPr>
          <p:cNvPr id="279557" name="Text Box 10"/>
          <p:cNvSpPr txBox="1">
            <a:spLocks noChangeArrowheads="1"/>
          </p:cNvSpPr>
          <p:nvPr/>
        </p:nvSpPr>
        <p:spPr bwMode="auto">
          <a:xfrm>
            <a:off x="6064250" y="2224088"/>
            <a:ext cx="2611438" cy="4248150"/>
          </a:xfrm>
          <a:prstGeom prst="rect">
            <a:avLst/>
          </a:prstGeom>
          <a:noFill/>
          <a:ln w="9525">
            <a:noFill/>
            <a:miter lim="800000"/>
            <a:headEnd/>
            <a:tailEnd/>
          </a:ln>
        </p:spPr>
        <p:txBody>
          <a:bodyPr>
            <a:spAutoFit/>
          </a:bodyPr>
          <a:lstStyle/>
          <a:p>
            <a:pPr marL="457200" indent="-457200" algn="l"/>
            <a:r>
              <a:rPr lang="zh-TW" altLang="en-US" sz="1600" b="1">
                <a:latin typeface="標楷體" pitchFamily="65" charset="-120"/>
                <a:ea typeface="標楷體" pitchFamily="65" charset="-120"/>
              </a:rPr>
              <a:t>長期</a:t>
            </a:r>
            <a:r>
              <a:rPr lang="en-US" altLang="zh-TW" sz="1600" b="1">
                <a:latin typeface="標楷體" pitchFamily="65" charset="-120"/>
                <a:ea typeface="標楷體" pitchFamily="65" charset="-120"/>
              </a:rPr>
              <a:t>(</a:t>
            </a:r>
            <a:r>
              <a:rPr lang="zh-TW" altLang="en-US" sz="1600" b="1">
                <a:latin typeface="標楷體" pitchFamily="65" charset="-120"/>
                <a:ea typeface="標楷體" pitchFamily="65" charset="-120"/>
              </a:rPr>
              <a:t>三年以上</a:t>
            </a:r>
            <a:r>
              <a:rPr lang="en-US" altLang="zh-TW" sz="1600" b="1">
                <a:latin typeface="標楷體" pitchFamily="65" charset="-120"/>
                <a:ea typeface="標楷體" pitchFamily="65" charset="-120"/>
              </a:rPr>
              <a:t>)</a:t>
            </a:r>
          </a:p>
          <a:p>
            <a:pPr marL="457200" indent="-457200" algn="l">
              <a:buFontTx/>
              <a:buChar char="•"/>
            </a:pPr>
            <a:r>
              <a:rPr lang="zh-TW" altLang="en-US" sz="1600" b="1">
                <a:latin typeface="標楷體" pitchFamily="65" charset="-120"/>
                <a:ea typeface="標楷體" pitchFamily="65" charset="-120"/>
              </a:rPr>
              <a:t>推動產官學界三方策略性結盟，成立整合式研究中心。</a:t>
            </a:r>
          </a:p>
          <a:p>
            <a:pPr marL="457200" indent="-457200" algn="l">
              <a:buFontTx/>
              <a:buChar char="•"/>
            </a:pPr>
            <a:r>
              <a:rPr lang="zh-TW" altLang="en-US" sz="1600" b="1">
                <a:latin typeface="標楷體" pitchFamily="65" charset="-120"/>
                <a:ea typeface="標楷體" pitchFamily="65" charset="-120"/>
              </a:rPr>
              <a:t>與產業界成立策略團隊進行長期性的專門人才培訓計劃。</a:t>
            </a:r>
          </a:p>
          <a:p>
            <a:pPr marL="457200" indent="-457200" algn="l">
              <a:buFontTx/>
              <a:buChar char="•"/>
            </a:pPr>
            <a:r>
              <a:rPr lang="zh-TW" altLang="en-US" sz="1600" b="1">
                <a:latin typeface="標楷體" pitchFamily="65" charset="-120"/>
                <a:ea typeface="標楷體" pitchFamily="65" charset="-120"/>
              </a:rPr>
              <a:t>尋求校際合作的機會。</a:t>
            </a:r>
          </a:p>
          <a:p>
            <a:pPr marL="457200" indent="-457200" algn="l">
              <a:buFontTx/>
              <a:buChar char="•"/>
            </a:pPr>
            <a:r>
              <a:rPr lang="zh-TW" altLang="en-US" sz="1600" b="1">
                <a:latin typeface="標楷體" pitchFamily="65" charset="-120"/>
                <a:ea typeface="標楷體" pitchFamily="65" charset="-120"/>
              </a:rPr>
              <a:t>整合系上老師研究與著作，以及研究生論文電子化，並將參考來源（書，論文）也一併加入。</a:t>
            </a:r>
          </a:p>
          <a:p>
            <a:pPr marL="457200" indent="-457200" algn="l">
              <a:buFontTx/>
              <a:buChar char="•"/>
            </a:pPr>
            <a:r>
              <a:rPr lang="zh-TW" altLang="en-US" sz="1600" b="1">
                <a:latin typeface="標楷體" pitchFamily="65" charset="-120"/>
                <a:ea typeface="標楷體" pitchFamily="65" charset="-120"/>
              </a:rPr>
              <a:t>成立推廣教育班。</a:t>
            </a:r>
          </a:p>
          <a:p>
            <a:pPr marL="457200" indent="-457200" algn="l">
              <a:buFontTx/>
              <a:buChar char="•"/>
            </a:pPr>
            <a:r>
              <a:rPr lang="zh-TW" altLang="en-US" sz="1600" b="1">
                <a:latin typeface="標楷體" pitchFamily="65" charset="-120"/>
                <a:ea typeface="標楷體" pitchFamily="65" charset="-120"/>
              </a:rPr>
              <a:t>參加國外大型研討會，甚至成立類似的國際性研討會議。</a:t>
            </a:r>
          </a:p>
          <a:p>
            <a:pPr marL="457200" indent="-457200" algn="l"/>
            <a:endParaRPr lang="en-US" altLang="zh-TW" sz="1600">
              <a:latin typeface="標楷體" pitchFamily="65" charset="-120"/>
              <a:ea typeface="標楷體" pitchFamily="65" charset="-120"/>
            </a:endParaRPr>
          </a:p>
        </p:txBody>
      </p:sp>
      <p:grpSp>
        <p:nvGrpSpPr>
          <p:cNvPr id="3" name="Group 11"/>
          <p:cNvGrpSpPr>
            <a:grpSpLocks/>
          </p:cNvGrpSpPr>
          <p:nvPr/>
        </p:nvGrpSpPr>
        <p:grpSpPr bwMode="auto">
          <a:xfrm>
            <a:off x="4932363" y="2997200"/>
            <a:ext cx="4264025" cy="2736850"/>
            <a:chOff x="864" y="1056"/>
            <a:chExt cx="4458" cy="2831"/>
          </a:xfrm>
        </p:grpSpPr>
        <p:sp>
          <p:nvSpPr>
            <p:cNvPr id="2424844" name="Rectangle 12"/>
            <p:cNvSpPr>
              <a:spLocks noChangeArrowheads="1"/>
            </p:cNvSpPr>
            <p:nvPr/>
          </p:nvSpPr>
          <p:spPr bwMode="auto">
            <a:xfrm>
              <a:off x="864" y="1056"/>
              <a:ext cx="4199" cy="2831"/>
            </a:xfrm>
            <a:prstGeom prst="rect">
              <a:avLst/>
            </a:prstGeom>
            <a:solidFill>
              <a:schemeClr val="hlink"/>
            </a:solidFill>
            <a:ln w="14288">
              <a:solidFill>
                <a:srgbClr val="000000"/>
              </a:solidFill>
              <a:miter lim="800000"/>
              <a:headEnd/>
              <a:tailEnd/>
            </a:ln>
            <a:effectLst>
              <a:outerShdw dist="35921" dir="2700000" algn="ctr" rotWithShape="0">
                <a:srgbClr val="808080"/>
              </a:outerShdw>
            </a:effectLst>
          </p:spPr>
          <p:txBody>
            <a:bodyPr/>
            <a:lstStyle/>
            <a:p>
              <a:pPr>
                <a:defRPr/>
              </a:pPr>
              <a:endParaRPr lang="zh-TW" altLang="en-US"/>
            </a:p>
          </p:txBody>
        </p:sp>
        <p:sp>
          <p:nvSpPr>
            <p:cNvPr id="279560" name="Freeform 13"/>
            <p:cNvSpPr>
              <a:spLocks/>
            </p:cNvSpPr>
            <p:nvPr/>
          </p:nvSpPr>
          <p:spPr bwMode="auto">
            <a:xfrm>
              <a:off x="2272" y="1152"/>
              <a:ext cx="1971" cy="2086"/>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0000"/>
            </a:solidFill>
            <a:ln w="9525">
              <a:noFill/>
              <a:round/>
              <a:headEnd/>
              <a:tailEnd/>
            </a:ln>
          </p:spPr>
          <p:txBody>
            <a:bodyPr/>
            <a:lstStyle/>
            <a:p>
              <a:endParaRPr lang="zh-TW" altLang="en-US"/>
            </a:p>
          </p:txBody>
        </p:sp>
        <p:sp>
          <p:nvSpPr>
            <p:cNvPr id="279561" name="Freeform 14"/>
            <p:cNvSpPr>
              <a:spLocks/>
            </p:cNvSpPr>
            <p:nvPr/>
          </p:nvSpPr>
          <p:spPr bwMode="auto">
            <a:xfrm>
              <a:off x="1693" y="2686"/>
              <a:ext cx="2617" cy="1157"/>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00CC99"/>
            </a:solidFill>
            <a:ln w="14288">
              <a:solidFill>
                <a:srgbClr val="000000"/>
              </a:solidFill>
              <a:round/>
              <a:headEnd/>
              <a:tailEnd/>
            </a:ln>
          </p:spPr>
          <p:txBody>
            <a:bodyPr/>
            <a:lstStyle/>
            <a:p>
              <a:endParaRPr lang="zh-TW" altLang="en-US"/>
            </a:p>
          </p:txBody>
        </p:sp>
        <p:sp>
          <p:nvSpPr>
            <p:cNvPr id="279562" name="Freeform 15"/>
            <p:cNvSpPr>
              <a:spLocks/>
            </p:cNvSpPr>
            <p:nvPr/>
          </p:nvSpPr>
          <p:spPr bwMode="auto">
            <a:xfrm>
              <a:off x="1248" y="1433"/>
              <a:ext cx="1327" cy="2068"/>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66FF"/>
            </a:solidFill>
            <a:ln w="14288">
              <a:solidFill>
                <a:srgbClr val="000000"/>
              </a:solidFill>
              <a:round/>
              <a:headEnd/>
              <a:tailEnd/>
            </a:ln>
          </p:spPr>
          <p:txBody>
            <a:bodyPr/>
            <a:lstStyle/>
            <a:p>
              <a:endParaRPr lang="zh-TW" altLang="en-US"/>
            </a:p>
          </p:txBody>
        </p:sp>
        <p:sp>
          <p:nvSpPr>
            <p:cNvPr id="279563" name="Freeform 16"/>
            <p:cNvSpPr>
              <a:spLocks/>
            </p:cNvSpPr>
            <p:nvPr/>
          </p:nvSpPr>
          <p:spPr bwMode="auto">
            <a:xfrm>
              <a:off x="2272" y="1152"/>
              <a:ext cx="1971" cy="186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00CC00"/>
            </a:solidFill>
            <a:ln w="14288">
              <a:solidFill>
                <a:srgbClr val="000000"/>
              </a:solidFill>
              <a:round/>
              <a:headEnd/>
              <a:tailEnd/>
            </a:ln>
          </p:spPr>
          <p:txBody>
            <a:bodyPr/>
            <a:lstStyle/>
            <a:p>
              <a:endParaRPr lang="zh-TW" altLang="en-US"/>
            </a:p>
          </p:txBody>
        </p:sp>
        <p:sp>
          <p:nvSpPr>
            <p:cNvPr id="279564" name="Rectangle 17"/>
            <p:cNvSpPr>
              <a:spLocks noChangeArrowheads="1"/>
            </p:cNvSpPr>
            <p:nvPr/>
          </p:nvSpPr>
          <p:spPr bwMode="auto">
            <a:xfrm>
              <a:off x="960" y="1104"/>
              <a:ext cx="4362" cy="253"/>
            </a:xfrm>
            <a:prstGeom prst="rect">
              <a:avLst/>
            </a:prstGeom>
            <a:noFill/>
            <a:ln w="9525">
              <a:noFill/>
              <a:miter lim="800000"/>
              <a:headEnd/>
              <a:tailEnd/>
            </a:ln>
          </p:spPr>
          <p:txBody>
            <a:bodyPr lIns="0" tIns="0" rIns="0" bIns="0">
              <a:spAutoFit/>
            </a:bodyPr>
            <a:lstStyle/>
            <a:p>
              <a:pPr algn="l"/>
              <a:r>
                <a:rPr lang="zh-TW" altLang="en-US" sz="1600" b="1">
                  <a:solidFill>
                    <a:srgbClr val="FF3300"/>
                  </a:solidFill>
                  <a:latin typeface="新細明體" pitchFamily="18" charset="-120"/>
                  <a:ea typeface="標楷體" pitchFamily="65" charset="-120"/>
                </a:rPr>
                <a:t>理論應用在</a:t>
              </a:r>
              <a:r>
                <a:rPr lang="en-US" altLang="zh-TW" sz="1600" b="1">
                  <a:solidFill>
                    <a:srgbClr val="FF3300"/>
                  </a:solidFill>
                  <a:latin typeface="新細明體" pitchFamily="18" charset="-120"/>
                  <a:ea typeface="標楷體" pitchFamily="65" charset="-120"/>
                </a:rPr>
                <a:t>IM</a:t>
              </a:r>
              <a:r>
                <a:rPr lang="zh-TW" altLang="en-US" sz="1600" b="1">
                  <a:solidFill>
                    <a:srgbClr val="FF3300"/>
                  </a:solidFill>
                  <a:latin typeface="新細明體" pitchFamily="18" charset="-120"/>
                  <a:ea typeface="標楷體" pitchFamily="65" charset="-120"/>
                </a:rPr>
                <a:t>策略能有效落實的做法為何？</a:t>
              </a:r>
              <a:endParaRPr lang="zh-TW" altLang="en-US" sz="1600" b="1">
                <a:solidFill>
                  <a:srgbClr val="FF3300"/>
                </a:solidFill>
                <a:latin typeface="Times New Roman" pitchFamily="18" charset="0"/>
                <a:ea typeface="標楷體" pitchFamily="65" charset="-120"/>
              </a:endParaRPr>
            </a:p>
          </p:txBody>
        </p:sp>
        <p:sp>
          <p:nvSpPr>
            <p:cNvPr id="279565" name="Rectangle 18"/>
            <p:cNvSpPr>
              <a:spLocks noChangeArrowheads="1"/>
            </p:cNvSpPr>
            <p:nvPr/>
          </p:nvSpPr>
          <p:spPr bwMode="auto">
            <a:xfrm>
              <a:off x="3408" y="2013"/>
              <a:ext cx="850" cy="253"/>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新細明體" pitchFamily="18" charset="-120"/>
                  <a:ea typeface="標楷體" pitchFamily="65" charset="-120"/>
                </a:rPr>
                <a:t>組織學習</a:t>
              </a:r>
              <a:endParaRPr lang="zh-TW" altLang="en-US" sz="1600">
                <a:latin typeface="Times New Roman" pitchFamily="18" charset="0"/>
                <a:ea typeface="標楷體" pitchFamily="65" charset="-120"/>
              </a:endParaRPr>
            </a:p>
          </p:txBody>
        </p:sp>
        <p:sp>
          <p:nvSpPr>
            <p:cNvPr id="279566" name="Rectangle 19"/>
            <p:cNvSpPr>
              <a:spLocks noChangeArrowheads="1"/>
            </p:cNvSpPr>
            <p:nvPr/>
          </p:nvSpPr>
          <p:spPr bwMode="auto">
            <a:xfrm>
              <a:off x="1554" y="1593"/>
              <a:ext cx="796" cy="236"/>
            </a:xfrm>
            <a:prstGeom prst="rect">
              <a:avLst/>
            </a:prstGeom>
            <a:noFill/>
            <a:ln w="9525">
              <a:noFill/>
              <a:miter lim="800000"/>
              <a:headEnd/>
              <a:tailEnd/>
            </a:ln>
          </p:spPr>
          <p:txBody>
            <a:bodyPr/>
            <a:lstStyle/>
            <a:p>
              <a:endParaRPr lang="zh-TW" altLang="en-US"/>
            </a:p>
          </p:txBody>
        </p:sp>
        <p:sp>
          <p:nvSpPr>
            <p:cNvPr id="279567" name="Rectangle 20"/>
            <p:cNvSpPr>
              <a:spLocks noChangeArrowheads="1"/>
            </p:cNvSpPr>
            <p:nvPr/>
          </p:nvSpPr>
          <p:spPr bwMode="auto">
            <a:xfrm>
              <a:off x="1636" y="1967"/>
              <a:ext cx="850" cy="253"/>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新細明體" pitchFamily="18" charset="-120"/>
                  <a:ea typeface="標楷體" pitchFamily="65" charset="-120"/>
                </a:rPr>
                <a:t>群組互動</a:t>
              </a:r>
              <a:endParaRPr lang="zh-TW" altLang="en-US" sz="1600">
                <a:latin typeface="Times New Roman" pitchFamily="18" charset="0"/>
                <a:ea typeface="標楷體" pitchFamily="65" charset="-120"/>
              </a:endParaRPr>
            </a:p>
          </p:txBody>
        </p:sp>
        <p:sp>
          <p:nvSpPr>
            <p:cNvPr id="279568" name="Rectangle 21"/>
            <p:cNvSpPr>
              <a:spLocks noChangeArrowheads="1"/>
            </p:cNvSpPr>
            <p:nvPr/>
          </p:nvSpPr>
          <p:spPr bwMode="auto">
            <a:xfrm>
              <a:off x="2349" y="3453"/>
              <a:ext cx="850" cy="253"/>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新細明體" pitchFamily="18" charset="-120"/>
                  <a:ea typeface="標楷體" pitchFamily="65" charset="-120"/>
                </a:rPr>
                <a:t>企業改造</a:t>
              </a:r>
              <a:endParaRPr lang="zh-TW" altLang="en-US" sz="1600">
                <a:latin typeface="Times New Roman" pitchFamily="18" charset="0"/>
                <a:ea typeface="標楷體" pitchFamily="65" charset="-120"/>
              </a:endParaRPr>
            </a:p>
          </p:txBody>
        </p:sp>
        <p:sp>
          <p:nvSpPr>
            <p:cNvPr id="279569" name="Rectangle 22"/>
            <p:cNvSpPr>
              <a:spLocks noChangeArrowheads="1"/>
            </p:cNvSpPr>
            <p:nvPr/>
          </p:nvSpPr>
          <p:spPr bwMode="auto">
            <a:xfrm>
              <a:off x="2426" y="2154"/>
              <a:ext cx="796" cy="236"/>
            </a:xfrm>
            <a:prstGeom prst="rect">
              <a:avLst/>
            </a:prstGeom>
            <a:noFill/>
            <a:ln w="9525">
              <a:noFill/>
              <a:miter lim="800000"/>
              <a:headEnd/>
              <a:tailEnd/>
            </a:ln>
          </p:spPr>
          <p:txBody>
            <a:bodyPr/>
            <a:lstStyle/>
            <a:p>
              <a:endParaRPr lang="zh-TW" altLang="en-US"/>
            </a:p>
          </p:txBody>
        </p:sp>
        <p:sp>
          <p:nvSpPr>
            <p:cNvPr id="279570" name="Rectangle 23"/>
            <p:cNvSpPr>
              <a:spLocks noChangeArrowheads="1"/>
            </p:cNvSpPr>
            <p:nvPr/>
          </p:nvSpPr>
          <p:spPr bwMode="auto">
            <a:xfrm>
              <a:off x="2349" y="2447"/>
              <a:ext cx="850" cy="253"/>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新細明體" pitchFamily="18" charset="-120"/>
                  <a:ea typeface="標楷體" pitchFamily="65" charset="-120"/>
                </a:rPr>
                <a:t>變革管理</a:t>
              </a:r>
              <a:endParaRPr lang="zh-TW" altLang="en-US" sz="1600" b="1">
                <a:latin typeface="Times New Roman" pitchFamily="18" charset="0"/>
                <a:ea typeface="標楷體" pitchFamily="65" charset="-12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 name="投影片編號版面配置區 5"/>
          <p:cNvSpPr>
            <a:spLocks noGrp="1"/>
          </p:cNvSpPr>
          <p:nvPr>
            <p:ph type="sldNum" sz="quarter" idx="12"/>
          </p:nvPr>
        </p:nvSpPr>
        <p:spPr/>
        <p:txBody>
          <a:bodyPr/>
          <a:lstStyle/>
          <a:p>
            <a:pPr>
              <a:defRPr/>
            </a:pPr>
            <a:fld id="{F26D54F2-C5FB-496D-98FC-C04AB4EA2178}" type="slidenum">
              <a:rPr lang="en-US" altLang="zh-TW"/>
              <a:pPr>
                <a:defRPr/>
              </a:pPr>
              <a:t>2</a:t>
            </a:fld>
            <a:endParaRPr lang="en-US" altLang="zh-TW"/>
          </a:p>
        </p:txBody>
      </p:sp>
      <p:sp>
        <p:nvSpPr>
          <p:cNvPr id="2411522" name="Rectangle 2"/>
          <p:cNvSpPr>
            <a:spLocks noGrp="1" noChangeArrowheads="1"/>
          </p:cNvSpPr>
          <p:nvPr>
            <p:ph type="title"/>
          </p:nvPr>
        </p:nvSpPr>
        <p:spPr>
          <a:xfrm>
            <a:off x="685800" y="0"/>
            <a:ext cx="7772400" cy="1143000"/>
          </a:xfrm>
        </p:spPr>
        <p:txBody>
          <a:bodyPr/>
          <a:lstStyle/>
          <a:p>
            <a:pPr eaLnBrk="1" hangingPunct="1">
              <a:defRPr/>
            </a:pPr>
            <a:r>
              <a:rPr lang="zh-TW" altLang="en-US" smtClean="0">
                <a:solidFill>
                  <a:srgbClr val="FFFFCC"/>
                </a:solidFill>
              </a:rPr>
              <a:t>策略資訊系統規劃的範疇</a:t>
            </a:r>
          </a:p>
        </p:txBody>
      </p:sp>
      <p:sp>
        <p:nvSpPr>
          <p:cNvPr id="2411523" name="Oval 3"/>
          <p:cNvSpPr>
            <a:spLocks noChangeArrowheads="1"/>
          </p:cNvSpPr>
          <p:nvPr/>
        </p:nvSpPr>
        <p:spPr bwMode="auto">
          <a:xfrm>
            <a:off x="323850" y="2732088"/>
            <a:ext cx="2057400" cy="1143000"/>
          </a:xfrm>
          <a:prstGeom prst="ellipse">
            <a:avLst/>
          </a:prstGeom>
          <a:solidFill>
            <a:schemeClr val="bg2"/>
          </a:solidFill>
          <a:ln w="19050">
            <a:solidFill>
              <a:schemeClr val="tx1"/>
            </a:solidFill>
            <a:round/>
            <a:headEnd/>
            <a:tailEnd/>
          </a:ln>
        </p:spPr>
        <p:txBody>
          <a:bodyPr wrap="none" anchor="ctr"/>
          <a:lstStyle/>
          <a:p>
            <a:pPr eaLnBrk="0" hangingPunct="0"/>
            <a:r>
              <a:rPr kumimoji="0" lang="en-US" altLang="zh-TW" b="1">
                <a:solidFill>
                  <a:srgbClr val="FF99FF"/>
                </a:solidFill>
                <a:ea typeface="標楷體" pitchFamily="65" charset="-120"/>
              </a:rPr>
              <a:t>Strategic</a:t>
            </a:r>
          </a:p>
          <a:p>
            <a:pPr eaLnBrk="0" hangingPunct="0"/>
            <a:r>
              <a:rPr kumimoji="0" lang="en-US" altLang="zh-TW" b="1">
                <a:solidFill>
                  <a:srgbClr val="FF99FF"/>
                </a:solidFill>
                <a:ea typeface="標楷體" pitchFamily="65" charset="-120"/>
              </a:rPr>
              <a:t>IS/IT</a:t>
            </a:r>
          </a:p>
          <a:p>
            <a:pPr eaLnBrk="0" hangingPunct="0"/>
            <a:r>
              <a:rPr kumimoji="0" lang="en-US" altLang="zh-TW" b="1">
                <a:solidFill>
                  <a:srgbClr val="FF99FF"/>
                </a:solidFill>
                <a:ea typeface="標楷體" pitchFamily="65" charset="-120"/>
              </a:rPr>
              <a:t>Planning</a:t>
            </a:r>
          </a:p>
          <a:p>
            <a:pPr eaLnBrk="0" hangingPunct="0"/>
            <a:r>
              <a:rPr kumimoji="0" lang="en-US" altLang="zh-TW" b="1">
                <a:solidFill>
                  <a:srgbClr val="FF99FF"/>
                </a:solidFill>
                <a:ea typeface="標楷體" pitchFamily="65" charset="-120"/>
              </a:rPr>
              <a:t>Process</a:t>
            </a:r>
          </a:p>
        </p:txBody>
      </p:sp>
      <p:sp>
        <p:nvSpPr>
          <p:cNvPr id="2411524" name="Rectangle 4"/>
          <p:cNvSpPr>
            <a:spLocks noChangeArrowheads="1"/>
          </p:cNvSpPr>
          <p:nvPr/>
        </p:nvSpPr>
        <p:spPr bwMode="auto">
          <a:xfrm>
            <a:off x="3295650" y="3722688"/>
            <a:ext cx="1741488" cy="630237"/>
          </a:xfrm>
          <a:prstGeom prst="rect">
            <a:avLst/>
          </a:prstGeom>
          <a:solidFill>
            <a:schemeClr val="tx2"/>
          </a:solidFill>
          <a:ln w="19050">
            <a:solidFill>
              <a:schemeClr val="tx1"/>
            </a:solidFill>
            <a:miter lim="800000"/>
            <a:headEnd/>
            <a:tailEnd/>
          </a:ln>
        </p:spPr>
        <p:txBody>
          <a:bodyPr wrap="none" anchor="ctr"/>
          <a:lstStyle/>
          <a:p>
            <a:pPr eaLnBrk="0" hangingPunct="0"/>
            <a:r>
              <a:rPr kumimoji="0" lang="zh-TW" altLang="en-US" sz="2000" b="1">
                <a:solidFill>
                  <a:schemeClr val="bg2"/>
                </a:solidFill>
                <a:ea typeface="標楷體" pitchFamily="65" charset="-120"/>
              </a:rPr>
              <a:t>使用規劃模式：</a:t>
            </a:r>
          </a:p>
          <a:p>
            <a:pPr eaLnBrk="0" hangingPunct="0"/>
            <a:r>
              <a:rPr kumimoji="0" lang="zh-TW" altLang="en-US" sz="2000" b="1">
                <a:solidFill>
                  <a:schemeClr val="bg2"/>
                </a:solidFill>
                <a:ea typeface="標楷體" pitchFamily="65" charset="-120"/>
              </a:rPr>
              <a:t>綜合模式</a:t>
            </a:r>
          </a:p>
        </p:txBody>
      </p:sp>
      <p:sp>
        <p:nvSpPr>
          <p:cNvPr id="2411525" name="Line 5"/>
          <p:cNvSpPr>
            <a:spLocks noChangeShapeType="1"/>
          </p:cNvSpPr>
          <p:nvPr/>
        </p:nvSpPr>
        <p:spPr bwMode="auto">
          <a:xfrm flipH="1" flipV="1">
            <a:off x="2262188" y="3614738"/>
            <a:ext cx="1020762" cy="431800"/>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26" name="Rectangle 6"/>
          <p:cNvSpPr>
            <a:spLocks noChangeArrowheads="1"/>
          </p:cNvSpPr>
          <p:nvPr/>
        </p:nvSpPr>
        <p:spPr bwMode="auto">
          <a:xfrm>
            <a:off x="285750" y="5556250"/>
            <a:ext cx="871538" cy="533400"/>
          </a:xfrm>
          <a:prstGeom prst="rect">
            <a:avLst/>
          </a:prstGeom>
          <a:solidFill>
            <a:srgbClr val="663300"/>
          </a:solidFill>
          <a:ln w="19050">
            <a:solidFill>
              <a:schemeClr val="tx1"/>
            </a:solidFill>
            <a:miter lim="800000"/>
            <a:headEnd/>
            <a:tailEnd/>
          </a:ln>
        </p:spPr>
        <p:txBody>
          <a:bodyPr wrap="none" anchor="ctr"/>
          <a:lstStyle/>
          <a:p>
            <a:pPr eaLnBrk="0" hangingPunct="0"/>
            <a:r>
              <a:rPr kumimoji="0" lang="en-US" altLang="zh-TW" sz="2600" b="1">
                <a:solidFill>
                  <a:schemeClr val="accent2"/>
                </a:solidFill>
                <a:ea typeface="標楷體" pitchFamily="65" charset="-120"/>
              </a:rPr>
              <a:t>IM</a:t>
            </a:r>
          </a:p>
        </p:txBody>
      </p:sp>
      <p:sp>
        <p:nvSpPr>
          <p:cNvPr id="2411527" name="Rectangle 7"/>
          <p:cNvSpPr>
            <a:spLocks noChangeArrowheads="1"/>
          </p:cNvSpPr>
          <p:nvPr/>
        </p:nvSpPr>
        <p:spPr bwMode="auto">
          <a:xfrm>
            <a:off x="2122488" y="5543550"/>
            <a:ext cx="946150" cy="533400"/>
          </a:xfrm>
          <a:prstGeom prst="rect">
            <a:avLst/>
          </a:prstGeom>
          <a:solidFill>
            <a:srgbClr val="663300"/>
          </a:solidFill>
          <a:ln w="19050">
            <a:solidFill>
              <a:schemeClr val="tx1"/>
            </a:solidFill>
            <a:miter lim="800000"/>
            <a:headEnd/>
            <a:tailEnd/>
          </a:ln>
        </p:spPr>
        <p:txBody>
          <a:bodyPr wrap="none" anchor="ctr"/>
          <a:lstStyle/>
          <a:p>
            <a:pPr eaLnBrk="0" hangingPunct="0"/>
            <a:r>
              <a:rPr kumimoji="0" lang="en-US" altLang="zh-TW" sz="2600" b="1">
                <a:solidFill>
                  <a:schemeClr val="accent2"/>
                </a:solidFill>
                <a:ea typeface="標楷體" pitchFamily="65" charset="-120"/>
              </a:rPr>
              <a:t>IT</a:t>
            </a:r>
          </a:p>
        </p:txBody>
      </p:sp>
      <p:sp>
        <p:nvSpPr>
          <p:cNvPr id="2411528" name="Rectangle 8"/>
          <p:cNvSpPr>
            <a:spLocks noChangeArrowheads="1"/>
          </p:cNvSpPr>
          <p:nvPr/>
        </p:nvSpPr>
        <p:spPr bwMode="auto">
          <a:xfrm>
            <a:off x="3986213" y="5572125"/>
            <a:ext cx="995362" cy="457200"/>
          </a:xfrm>
          <a:prstGeom prst="rect">
            <a:avLst/>
          </a:prstGeom>
          <a:solidFill>
            <a:srgbClr val="663300"/>
          </a:solidFill>
          <a:ln w="19050">
            <a:solidFill>
              <a:schemeClr val="tx1"/>
            </a:solidFill>
            <a:miter lim="800000"/>
            <a:headEnd/>
            <a:tailEnd/>
          </a:ln>
        </p:spPr>
        <p:txBody>
          <a:bodyPr wrap="none" anchor="ctr"/>
          <a:lstStyle/>
          <a:p>
            <a:pPr eaLnBrk="0" hangingPunct="0"/>
            <a:r>
              <a:rPr kumimoji="0" lang="en-US" altLang="zh-TW" sz="2600" b="1">
                <a:solidFill>
                  <a:schemeClr val="accent2"/>
                </a:solidFill>
                <a:ea typeface="標楷體" pitchFamily="65" charset="-120"/>
              </a:rPr>
              <a:t>IS</a:t>
            </a:r>
          </a:p>
        </p:txBody>
      </p:sp>
      <p:sp>
        <p:nvSpPr>
          <p:cNvPr id="2411529" name="Line 9"/>
          <p:cNvSpPr>
            <a:spLocks noChangeShapeType="1"/>
          </p:cNvSpPr>
          <p:nvPr/>
        </p:nvSpPr>
        <p:spPr bwMode="auto">
          <a:xfrm>
            <a:off x="1854200" y="3805238"/>
            <a:ext cx="2587625" cy="1776412"/>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30" name="Line 10"/>
          <p:cNvSpPr>
            <a:spLocks noChangeShapeType="1"/>
          </p:cNvSpPr>
          <p:nvPr/>
        </p:nvSpPr>
        <p:spPr bwMode="auto">
          <a:xfrm>
            <a:off x="1422400" y="3863975"/>
            <a:ext cx="1085850" cy="1681163"/>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31" name="Line 11"/>
          <p:cNvSpPr>
            <a:spLocks noChangeShapeType="1"/>
          </p:cNvSpPr>
          <p:nvPr/>
        </p:nvSpPr>
        <p:spPr bwMode="auto">
          <a:xfrm flipH="1">
            <a:off x="666750" y="3852863"/>
            <a:ext cx="350838" cy="1660525"/>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32" name="Line 12"/>
          <p:cNvSpPr>
            <a:spLocks noChangeShapeType="1"/>
          </p:cNvSpPr>
          <p:nvPr/>
        </p:nvSpPr>
        <p:spPr bwMode="auto">
          <a:xfrm>
            <a:off x="1228725" y="5830888"/>
            <a:ext cx="911225" cy="1587"/>
          </a:xfrm>
          <a:prstGeom prst="line">
            <a:avLst/>
          </a:prstGeom>
          <a:noFill/>
          <a:ln w="19050">
            <a:solidFill>
              <a:schemeClr val="tx1"/>
            </a:solidFill>
            <a:prstDash val="lgDash"/>
            <a:round/>
            <a:headEnd/>
            <a:tailEnd/>
          </a:ln>
        </p:spPr>
        <p:txBody>
          <a:bodyPr wrap="none" anchor="ctr"/>
          <a:lstStyle/>
          <a:p>
            <a:endParaRPr lang="zh-TW" altLang="en-US"/>
          </a:p>
        </p:txBody>
      </p:sp>
      <p:sp>
        <p:nvSpPr>
          <p:cNvPr id="2411533" name="Line 13"/>
          <p:cNvSpPr>
            <a:spLocks noChangeShapeType="1"/>
          </p:cNvSpPr>
          <p:nvPr/>
        </p:nvSpPr>
        <p:spPr bwMode="auto">
          <a:xfrm flipV="1">
            <a:off x="3128963" y="5830888"/>
            <a:ext cx="835025" cy="0"/>
          </a:xfrm>
          <a:prstGeom prst="line">
            <a:avLst/>
          </a:prstGeom>
          <a:noFill/>
          <a:ln w="19050">
            <a:solidFill>
              <a:schemeClr val="tx1"/>
            </a:solidFill>
            <a:prstDash val="lgDash"/>
            <a:round/>
            <a:headEnd/>
            <a:tailEnd/>
          </a:ln>
        </p:spPr>
        <p:txBody>
          <a:bodyPr wrap="none" anchor="ctr"/>
          <a:lstStyle/>
          <a:p>
            <a:endParaRPr lang="zh-TW" altLang="en-US"/>
          </a:p>
        </p:txBody>
      </p:sp>
      <p:sp>
        <p:nvSpPr>
          <p:cNvPr id="2411534" name="Rectangle 14" descr="Internat&#10;Business&#10;Environment"/>
          <p:cNvSpPr>
            <a:spLocks noChangeArrowheads="1"/>
          </p:cNvSpPr>
          <p:nvPr/>
        </p:nvSpPr>
        <p:spPr bwMode="auto">
          <a:xfrm>
            <a:off x="207963" y="1208088"/>
            <a:ext cx="1295400" cy="685800"/>
          </a:xfrm>
          <a:prstGeom prst="rect">
            <a:avLst/>
          </a:prstGeom>
          <a:solidFill>
            <a:srgbClr val="9900CC"/>
          </a:solidFill>
          <a:ln w="19050">
            <a:solidFill>
              <a:schemeClr val="tx1"/>
            </a:solidFill>
            <a:miter lim="800000"/>
            <a:headEnd/>
            <a:tailEnd/>
          </a:ln>
        </p:spPr>
        <p:txBody>
          <a:bodyPr wrap="none" anchor="ctr"/>
          <a:lstStyle/>
          <a:p>
            <a:pPr eaLnBrk="0" hangingPunct="0"/>
            <a:r>
              <a:rPr kumimoji="0" lang="zh-TW" altLang="en-US" sz="2000" b="1">
                <a:solidFill>
                  <a:srgbClr val="FFFFFF"/>
                </a:solidFill>
                <a:ea typeface="標楷體" pitchFamily="65" charset="-120"/>
              </a:rPr>
              <a:t>本系內部</a:t>
            </a:r>
          </a:p>
          <a:p>
            <a:pPr eaLnBrk="0" hangingPunct="0"/>
            <a:r>
              <a:rPr kumimoji="0" lang="zh-TW" altLang="en-US" sz="2000" b="1">
                <a:solidFill>
                  <a:srgbClr val="FFFFFF"/>
                </a:solidFill>
                <a:ea typeface="標楷體" pitchFamily="65" charset="-120"/>
              </a:rPr>
              <a:t>環境分析</a:t>
            </a:r>
          </a:p>
        </p:txBody>
      </p:sp>
      <p:sp>
        <p:nvSpPr>
          <p:cNvPr id="2411535" name="Line 15"/>
          <p:cNvSpPr>
            <a:spLocks noChangeShapeType="1"/>
          </p:cNvSpPr>
          <p:nvPr/>
        </p:nvSpPr>
        <p:spPr bwMode="auto">
          <a:xfrm>
            <a:off x="957263" y="1912938"/>
            <a:ext cx="92075" cy="869950"/>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36" name="Rectangle 16"/>
          <p:cNvSpPr>
            <a:spLocks noChangeArrowheads="1"/>
          </p:cNvSpPr>
          <p:nvPr/>
        </p:nvSpPr>
        <p:spPr bwMode="auto">
          <a:xfrm>
            <a:off x="1751013" y="1208088"/>
            <a:ext cx="1371600" cy="685800"/>
          </a:xfrm>
          <a:prstGeom prst="rect">
            <a:avLst/>
          </a:prstGeom>
          <a:solidFill>
            <a:srgbClr val="9900CC"/>
          </a:solidFill>
          <a:ln w="19050">
            <a:solidFill>
              <a:schemeClr val="tx1"/>
            </a:solidFill>
            <a:miter lim="800000"/>
            <a:headEnd/>
            <a:tailEnd/>
          </a:ln>
        </p:spPr>
        <p:txBody>
          <a:bodyPr wrap="none" anchor="ctr"/>
          <a:lstStyle/>
          <a:p>
            <a:pPr eaLnBrk="0" hangingPunct="0"/>
            <a:r>
              <a:rPr kumimoji="0" lang="zh-TW" altLang="en-US" sz="2000" b="1">
                <a:solidFill>
                  <a:srgbClr val="FFFFFF"/>
                </a:solidFill>
                <a:ea typeface="標楷體" pitchFamily="65" charset="-120"/>
              </a:rPr>
              <a:t>本系外部</a:t>
            </a:r>
          </a:p>
          <a:p>
            <a:pPr eaLnBrk="0" hangingPunct="0"/>
            <a:r>
              <a:rPr kumimoji="0" lang="zh-TW" altLang="en-US" sz="2000" b="1">
                <a:solidFill>
                  <a:srgbClr val="FFFFFF"/>
                </a:solidFill>
                <a:ea typeface="標楷體" pitchFamily="65" charset="-120"/>
              </a:rPr>
              <a:t>環境分析</a:t>
            </a:r>
          </a:p>
        </p:txBody>
      </p:sp>
      <p:sp>
        <p:nvSpPr>
          <p:cNvPr id="2411537" name="Line 17"/>
          <p:cNvSpPr>
            <a:spLocks noChangeShapeType="1"/>
          </p:cNvSpPr>
          <p:nvPr/>
        </p:nvSpPr>
        <p:spPr bwMode="auto">
          <a:xfrm flipH="1">
            <a:off x="1809750" y="1892300"/>
            <a:ext cx="676275" cy="876300"/>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38" name="Rectangle 18"/>
          <p:cNvSpPr>
            <a:spLocks noChangeArrowheads="1"/>
          </p:cNvSpPr>
          <p:nvPr/>
        </p:nvSpPr>
        <p:spPr bwMode="auto">
          <a:xfrm>
            <a:off x="3371850" y="1208088"/>
            <a:ext cx="1752600" cy="682625"/>
          </a:xfrm>
          <a:prstGeom prst="rect">
            <a:avLst/>
          </a:prstGeom>
          <a:solidFill>
            <a:srgbClr val="9900CC"/>
          </a:solidFill>
          <a:ln w="19050">
            <a:solidFill>
              <a:schemeClr val="tx1"/>
            </a:solidFill>
            <a:miter lim="800000"/>
            <a:headEnd/>
            <a:tailEnd/>
          </a:ln>
        </p:spPr>
        <p:txBody>
          <a:bodyPr wrap="none"/>
          <a:lstStyle/>
          <a:p>
            <a:pPr eaLnBrk="0" hangingPunct="0"/>
            <a:r>
              <a:rPr kumimoji="0" lang="zh-TW" altLang="en-US" sz="2000" b="1">
                <a:solidFill>
                  <a:srgbClr val="FFFFFF"/>
                </a:solidFill>
                <a:ea typeface="標楷體" pitchFamily="65" charset="-120"/>
              </a:rPr>
              <a:t>本系內部</a:t>
            </a:r>
          </a:p>
          <a:p>
            <a:pPr eaLnBrk="0" hangingPunct="0"/>
            <a:r>
              <a:rPr kumimoji="0" lang="en-US" altLang="zh-TW" sz="2000" b="1">
                <a:solidFill>
                  <a:srgbClr val="FFFFFF"/>
                </a:solidFill>
                <a:ea typeface="標楷體" pitchFamily="65" charset="-120"/>
              </a:rPr>
              <a:t>IS/IT</a:t>
            </a:r>
            <a:r>
              <a:rPr kumimoji="0" lang="zh-TW" altLang="en-US" sz="2000" b="1">
                <a:solidFill>
                  <a:srgbClr val="FFFFFF"/>
                </a:solidFill>
                <a:ea typeface="標楷體" pitchFamily="65" charset="-120"/>
              </a:rPr>
              <a:t>實行狀態</a:t>
            </a:r>
          </a:p>
        </p:txBody>
      </p:sp>
      <p:sp>
        <p:nvSpPr>
          <p:cNvPr id="2411539" name="Rectangle 19"/>
          <p:cNvSpPr>
            <a:spLocks noChangeArrowheads="1"/>
          </p:cNvSpPr>
          <p:nvPr/>
        </p:nvSpPr>
        <p:spPr bwMode="auto">
          <a:xfrm>
            <a:off x="3411538" y="2514600"/>
            <a:ext cx="1676400" cy="685800"/>
          </a:xfrm>
          <a:prstGeom prst="rect">
            <a:avLst/>
          </a:prstGeom>
          <a:solidFill>
            <a:srgbClr val="9900CC"/>
          </a:solidFill>
          <a:ln w="19050">
            <a:solidFill>
              <a:schemeClr val="tx1"/>
            </a:solidFill>
            <a:miter lim="800000"/>
            <a:headEnd/>
            <a:tailEnd/>
          </a:ln>
        </p:spPr>
        <p:txBody>
          <a:bodyPr wrap="none" anchor="ctr"/>
          <a:lstStyle/>
          <a:p>
            <a:pPr eaLnBrk="0" hangingPunct="0"/>
            <a:r>
              <a:rPr kumimoji="0" lang="zh-TW" altLang="en-US" sz="2000" b="1">
                <a:solidFill>
                  <a:srgbClr val="FFFFFF"/>
                </a:solidFill>
                <a:ea typeface="標楷體" pitchFamily="65" charset="-120"/>
              </a:rPr>
              <a:t>目前外界</a:t>
            </a:r>
          </a:p>
          <a:p>
            <a:pPr eaLnBrk="0" hangingPunct="0"/>
            <a:r>
              <a:rPr kumimoji="0" lang="en-US" altLang="zh-TW" sz="2000" b="1">
                <a:solidFill>
                  <a:srgbClr val="FFFFFF"/>
                </a:solidFill>
                <a:ea typeface="標楷體" pitchFamily="65" charset="-120"/>
              </a:rPr>
              <a:t>IS/IT</a:t>
            </a:r>
            <a:r>
              <a:rPr kumimoji="0" lang="zh-TW" altLang="en-US" sz="2000" b="1">
                <a:solidFill>
                  <a:srgbClr val="FFFFFF"/>
                </a:solidFill>
                <a:ea typeface="標楷體" pitchFamily="65" charset="-120"/>
              </a:rPr>
              <a:t>實行狀態</a:t>
            </a:r>
          </a:p>
        </p:txBody>
      </p:sp>
      <p:sp>
        <p:nvSpPr>
          <p:cNvPr id="2411540" name="Line 20"/>
          <p:cNvSpPr>
            <a:spLocks noChangeShapeType="1"/>
          </p:cNvSpPr>
          <p:nvPr/>
        </p:nvSpPr>
        <p:spPr bwMode="auto">
          <a:xfrm flipH="1">
            <a:off x="2263775" y="1903413"/>
            <a:ext cx="1836738" cy="1063625"/>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41" name="Line 21"/>
          <p:cNvSpPr>
            <a:spLocks noChangeShapeType="1"/>
          </p:cNvSpPr>
          <p:nvPr/>
        </p:nvSpPr>
        <p:spPr bwMode="auto">
          <a:xfrm flipH="1">
            <a:off x="2376488" y="2914650"/>
            <a:ext cx="1052512" cy="277813"/>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42" name="Text Box 22"/>
          <p:cNvSpPr txBox="1">
            <a:spLocks noChangeArrowheads="1"/>
          </p:cNvSpPr>
          <p:nvPr/>
        </p:nvSpPr>
        <p:spPr bwMode="auto">
          <a:xfrm>
            <a:off x="5505450" y="1360488"/>
            <a:ext cx="3352800" cy="3387725"/>
          </a:xfrm>
          <a:prstGeom prst="rect">
            <a:avLst/>
          </a:prstGeom>
          <a:noFill/>
          <a:ln w="12700" cap="sq">
            <a:noFill/>
            <a:miter lim="800000"/>
            <a:headEnd type="none" w="sm" len="sm"/>
            <a:tailEnd type="none" w="sm" len="sm"/>
          </a:ln>
        </p:spPr>
        <p:txBody>
          <a:bodyPr>
            <a:spAutoFit/>
          </a:bodyPr>
          <a:lstStyle/>
          <a:p>
            <a:pPr algn="l"/>
            <a:r>
              <a:rPr lang="zh-TW" altLang="en-US" b="1">
                <a:latin typeface="標楷體" pitchFamily="65" charset="-120"/>
                <a:ea typeface="標楷體" pitchFamily="65" charset="-120"/>
              </a:rPr>
              <a:t>本系優勢：</a:t>
            </a:r>
          </a:p>
          <a:p>
            <a:pPr algn="l"/>
            <a:r>
              <a:rPr lang="zh-TW" altLang="en-US" b="1">
                <a:latin typeface="標楷體" pitchFamily="65" charset="-120"/>
                <a:ea typeface="標楷體" pitchFamily="65" charset="-120"/>
              </a:rPr>
              <a:t>        學生多有深厚的技職體系背景，因此，專業技能比一般大學生好，深獲企業界肯定。</a:t>
            </a:r>
          </a:p>
          <a:p>
            <a:pPr algn="l"/>
            <a:endParaRPr lang="zh-TW" altLang="en-US" b="1">
              <a:latin typeface="標楷體" pitchFamily="65" charset="-120"/>
              <a:ea typeface="標楷體" pitchFamily="65" charset="-120"/>
            </a:endParaRPr>
          </a:p>
          <a:p>
            <a:pPr algn="l"/>
            <a:r>
              <a:rPr lang="zh-TW" altLang="en-US" b="1">
                <a:latin typeface="標楷體" pitchFamily="65" charset="-120"/>
                <a:ea typeface="標楷體" pitchFamily="65" charset="-120"/>
              </a:rPr>
              <a:t>本系劣勢：</a:t>
            </a:r>
          </a:p>
          <a:p>
            <a:pPr algn="l"/>
            <a:r>
              <a:rPr lang="zh-TW" altLang="en-US" b="1">
                <a:latin typeface="標楷體" pitchFamily="65" charset="-120"/>
                <a:ea typeface="標楷體" pitchFamily="65" charset="-120"/>
              </a:rPr>
              <a:t>        學生基礎數理與英文能力較差，若要朝研究方面發展，沒有厚實的基礎數理能力是不夠的，且對於第二外語的培養，是乎不如一般大學生。</a:t>
            </a:r>
          </a:p>
        </p:txBody>
      </p:sp>
      <p:sp>
        <p:nvSpPr>
          <p:cNvPr id="2411543" name="Text Box 23"/>
          <p:cNvSpPr txBox="1">
            <a:spLocks noChangeArrowheads="1"/>
          </p:cNvSpPr>
          <p:nvPr/>
        </p:nvSpPr>
        <p:spPr bwMode="auto">
          <a:xfrm>
            <a:off x="5184775" y="1208088"/>
            <a:ext cx="3959225" cy="5035550"/>
          </a:xfrm>
          <a:prstGeom prst="rect">
            <a:avLst/>
          </a:prstGeom>
          <a:noFill/>
          <a:ln w="12700" cap="sq">
            <a:noFill/>
            <a:miter lim="800000"/>
            <a:headEnd type="none" w="sm" len="sm"/>
            <a:tailEnd type="none" w="sm" len="sm"/>
          </a:ln>
        </p:spPr>
        <p:txBody>
          <a:bodyPr>
            <a:spAutoFit/>
          </a:bodyPr>
          <a:lstStyle/>
          <a:p>
            <a:pPr algn="l"/>
            <a:r>
              <a:rPr lang="zh-TW" altLang="en-US" b="1">
                <a:latin typeface="標楷體" pitchFamily="65" charset="-120"/>
                <a:ea typeface="標楷體" pitchFamily="65" charset="-120"/>
              </a:rPr>
              <a:t>本系外在的機會分析：</a:t>
            </a:r>
          </a:p>
          <a:p>
            <a:pPr algn="l"/>
            <a:r>
              <a:rPr lang="zh-TW" altLang="en-US" b="1">
                <a:latin typeface="標楷體" pitchFamily="65" charset="-120"/>
                <a:ea typeface="標楷體" pitchFamily="65" charset="-120"/>
              </a:rPr>
              <a:t>        在這分工細緻、求新求變的世代，任何行業都講求專業，本系為技職體系第一把交椅，專業技術能力自不在話下，且在資訊相關產業有一定的口碑，若能加強學術領域的研究，將會來本系必會在資訊領域中占有一定的份量。</a:t>
            </a:r>
          </a:p>
          <a:p>
            <a:pPr algn="l"/>
            <a:endParaRPr lang="zh-TW" altLang="en-US" b="1">
              <a:latin typeface="標楷體" pitchFamily="65" charset="-120"/>
              <a:ea typeface="標楷體" pitchFamily="65" charset="-120"/>
            </a:endParaRPr>
          </a:p>
          <a:p>
            <a:pPr algn="l"/>
            <a:r>
              <a:rPr lang="zh-TW" altLang="en-US" b="1">
                <a:latin typeface="標楷體" pitchFamily="65" charset="-120"/>
                <a:ea typeface="標楷體" pitchFamily="65" charset="-120"/>
              </a:rPr>
              <a:t>本系外在的威脅：</a:t>
            </a:r>
          </a:p>
          <a:p>
            <a:pPr algn="l"/>
            <a:r>
              <a:rPr lang="zh-TW" altLang="en-US" b="1">
                <a:latin typeface="標楷體" pitchFamily="65" charset="-120"/>
                <a:ea typeface="標楷體" pitchFamily="65" charset="-120"/>
              </a:rPr>
              <a:t>        近年來技術學院、科技大學林立，且由於資訊科技管理相關人才的迫切需要，各校紛紛設立資訊相關系所，再加上一般大學的資訊相關系所，使得原本的競爭愈來愈激烈，在加上企業邁入全球化，未來本系不只是要跟國內的所有大學競爭，而是要跟全球的大學一爭高下。</a:t>
            </a:r>
          </a:p>
        </p:txBody>
      </p:sp>
      <p:sp>
        <p:nvSpPr>
          <p:cNvPr id="2411544" name="Text Box 24"/>
          <p:cNvSpPr txBox="1">
            <a:spLocks noChangeArrowheads="1"/>
          </p:cNvSpPr>
          <p:nvPr/>
        </p:nvSpPr>
        <p:spPr bwMode="auto">
          <a:xfrm>
            <a:off x="5276850" y="1208088"/>
            <a:ext cx="3581400" cy="3937000"/>
          </a:xfrm>
          <a:prstGeom prst="rect">
            <a:avLst/>
          </a:prstGeom>
          <a:noFill/>
          <a:ln w="12700" cap="sq">
            <a:noFill/>
            <a:miter lim="800000"/>
            <a:headEnd type="none" w="sm" len="sm"/>
            <a:tailEnd type="none" w="sm" len="sm"/>
          </a:ln>
        </p:spPr>
        <p:txBody>
          <a:bodyPr>
            <a:spAutoFit/>
          </a:bodyPr>
          <a:lstStyle/>
          <a:p>
            <a:pPr algn="l"/>
            <a:r>
              <a:rPr lang="zh-TW" altLang="en-US" b="1">
                <a:latin typeface="標楷體" pitchFamily="65" charset="-120"/>
                <a:ea typeface="標楷體" pitchFamily="65" charset="-120"/>
              </a:rPr>
              <a:t>本系目前</a:t>
            </a:r>
            <a:r>
              <a:rPr lang="en-US" altLang="zh-TW" b="1">
                <a:latin typeface="標楷體" pitchFamily="65" charset="-120"/>
                <a:ea typeface="標楷體" pitchFamily="65" charset="-120"/>
              </a:rPr>
              <a:t>IS/IT</a:t>
            </a:r>
            <a:r>
              <a:rPr lang="zh-TW" altLang="en-US" b="1">
                <a:latin typeface="標楷體" pitchFamily="65" charset="-120"/>
                <a:ea typeface="標楷體" pitchFamily="65" charset="-120"/>
              </a:rPr>
              <a:t>實作應用狀況：</a:t>
            </a:r>
          </a:p>
          <a:p>
            <a:pPr algn="l"/>
            <a:r>
              <a:rPr lang="zh-TW" altLang="en-US" b="1">
                <a:latin typeface="標楷體" pitchFamily="65" charset="-120"/>
                <a:ea typeface="標楷體" pitchFamily="65" charset="-120"/>
              </a:rPr>
              <a:t>        目前本系</a:t>
            </a:r>
            <a:r>
              <a:rPr lang="en-US" altLang="zh-TW" b="1">
                <a:latin typeface="標楷體" pitchFamily="65" charset="-120"/>
                <a:ea typeface="標楷體" pitchFamily="65" charset="-120"/>
              </a:rPr>
              <a:t>IS/IT</a:t>
            </a:r>
            <a:r>
              <a:rPr lang="zh-TW" altLang="en-US" b="1">
                <a:latin typeface="標楷體" pitchFamily="65" charset="-120"/>
                <a:ea typeface="標楷體" pitchFamily="65" charset="-120"/>
              </a:rPr>
              <a:t>大多停留在</a:t>
            </a:r>
            <a:r>
              <a:rPr lang="en-US" altLang="zh-TW" b="1">
                <a:latin typeface="標楷體" pitchFamily="65" charset="-120"/>
                <a:ea typeface="標楷體" pitchFamily="65" charset="-120"/>
              </a:rPr>
              <a:t>DP</a:t>
            </a:r>
            <a:r>
              <a:rPr lang="zh-TW" altLang="en-US" b="1">
                <a:latin typeface="標楷體" pitchFamily="65" charset="-120"/>
                <a:ea typeface="標楷體" pitchFamily="65" charset="-120"/>
              </a:rPr>
              <a:t>和</a:t>
            </a:r>
            <a:r>
              <a:rPr lang="en-US" altLang="zh-TW" b="1">
                <a:latin typeface="標楷體" pitchFamily="65" charset="-120"/>
                <a:ea typeface="標楷體" pitchFamily="65" charset="-120"/>
              </a:rPr>
              <a:t>MIS</a:t>
            </a:r>
            <a:r>
              <a:rPr lang="zh-TW" altLang="en-US" b="1">
                <a:latin typeface="標楷體" pitchFamily="65" charset="-120"/>
                <a:ea typeface="標楷體" pitchFamily="65" charset="-120"/>
              </a:rPr>
              <a:t>階段的應用，如相關的校務資訊系統，缺乏有策略性的系統規劃，特別是本系的網頁技術，只停留在</a:t>
            </a:r>
            <a:r>
              <a:rPr lang="en-US" altLang="zh-TW" b="1">
                <a:latin typeface="標楷體" pitchFamily="65" charset="-120"/>
                <a:ea typeface="標楷體" pitchFamily="65" charset="-120"/>
              </a:rPr>
              <a:t>DP</a:t>
            </a:r>
            <a:r>
              <a:rPr lang="zh-TW" altLang="en-US" b="1">
                <a:latin typeface="標楷體" pitchFamily="65" charset="-120"/>
                <a:ea typeface="標楷體" pitchFamily="65" charset="-120"/>
              </a:rPr>
              <a:t>階段，將傳統由紙張所傳遞的資訊改為由網路傳遞，雖然資訊的傳遞不再受限於時間、地點，但僅用來做為系上與學生之間的溝通管道，無法更有效的利用</a:t>
            </a:r>
            <a:r>
              <a:rPr lang="en-US" altLang="zh-TW" b="1">
                <a:latin typeface="標楷體" pitchFamily="65" charset="-120"/>
                <a:ea typeface="標楷體" pitchFamily="65" charset="-120"/>
              </a:rPr>
              <a:t>IS/IT</a:t>
            </a:r>
            <a:r>
              <a:rPr lang="zh-TW" altLang="en-US" b="1">
                <a:latin typeface="標楷體" pitchFamily="65" charset="-120"/>
                <a:ea typeface="標楷體" pitchFamily="65" charset="-120"/>
              </a:rPr>
              <a:t>技術來提升本系的競爭力，這點是本系目前急需改善之處，也是本報告針對本系策略規劃的重點所在。</a:t>
            </a:r>
          </a:p>
        </p:txBody>
      </p:sp>
      <p:sp>
        <p:nvSpPr>
          <p:cNvPr id="2411545" name="Text Box 25"/>
          <p:cNvSpPr txBox="1">
            <a:spLocks noChangeArrowheads="1"/>
          </p:cNvSpPr>
          <p:nvPr/>
        </p:nvSpPr>
        <p:spPr bwMode="auto">
          <a:xfrm>
            <a:off x="5105400" y="1131888"/>
            <a:ext cx="3978275" cy="4486275"/>
          </a:xfrm>
          <a:prstGeom prst="rect">
            <a:avLst/>
          </a:prstGeom>
          <a:noFill/>
          <a:ln w="12700" cap="sq">
            <a:noFill/>
            <a:miter lim="800000"/>
            <a:headEnd type="none" w="sm" len="sm"/>
            <a:tailEnd type="none" w="sm" len="sm"/>
          </a:ln>
        </p:spPr>
        <p:txBody>
          <a:bodyPr>
            <a:spAutoFit/>
          </a:bodyPr>
          <a:lstStyle/>
          <a:p>
            <a:pPr algn="l"/>
            <a:r>
              <a:rPr lang="zh-TW" altLang="en-US" b="1">
                <a:latin typeface="標楷體" pitchFamily="65" charset="-120"/>
                <a:ea typeface="標楷體" pitchFamily="65" charset="-120"/>
              </a:rPr>
              <a:t>外在環境目前</a:t>
            </a:r>
            <a:r>
              <a:rPr lang="en-US" altLang="zh-TW" b="1">
                <a:latin typeface="標楷體" pitchFamily="65" charset="-120"/>
                <a:ea typeface="標楷體" pitchFamily="65" charset="-120"/>
              </a:rPr>
              <a:t>IS/IT</a:t>
            </a:r>
            <a:r>
              <a:rPr lang="zh-TW" altLang="en-US" b="1">
                <a:latin typeface="標楷體" pitchFamily="65" charset="-120"/>
                <a:ea typeface="標楷體" pitchFamily="65" charset="-120"/>
              </a:rPr>
              <a:t>實作應用狀況：</a:t>
            </a:r>
          </a:p>
          <a:p>
            <a:pPr algn="l"/>
            <a:r>
              <a:rPr lang="zh-TW" altLang="en-US" b="1">
                <a:latin typeface="標楷體" pitchFamily="65" charset="-120"/>
                <a:ea typeface="標楷體" pitchFamily="65" charset="-120"/>
              </a:rPr>
              <a:t>        隨著科技的進步</a:t>
            </a:r>
            <a:r>
              <a:rPr lang="en-US" altLang="zh-TW" b="1">
                <a:latin typeface="標楷體" pitchFamily="65" charset="-120"/>
                <a:ea typeface="標楷體" pitchFamily="65" charset="-120"/>
              </a:rPr>
              <a:t>IS/IT</a:t>
            </a:r>
            <a:r>
              <a:rPr lang="zh-TW" altLang="en-US" b="1">
                <a:latin typeface="標楷體" pitchFamily="65" charset="-120"/>
                <a:ea typeface="標楷體" pitchFamily="65" charset="-120"/>
              </a:rPr>
              <a:t>發展已逐漸成熟，資料庫技術的發展穩定、頻寬障礙的克服，再加上各種網路上的相關技術發展，網路已經不單單只是做為傳遞訊息的媒介了，透過網路的技術的應用，網路可以相互溝通、做行銷、甚至提高競爭力，一般企業的網頁普遍都已做到可用來行銷甚至提高競爭力，但相對於培養高科技人才的各校來說，網頁技術多只停留在訊息的傳遞，忽略了其本身策略方面的價值，因此本系更應針對此方面設計出能有效提高本系學生競爭力的網頁技術，而不單單只是用網路來傳遞訊息。</a:t>
            </a:r>
          </a:p>
        </p:txBody>
      </p:sp>
      <p:sp>
        <p:nvSpPr>
          <p:cNvPr id="2411546" name="Text Box 26"/>
          <p:cNvSpPr txBox="1">
            <a:spLocks noChangeArrowheads="1"/>
          </p:cNvSpPr>
          <p:nvPr/>
        </p:nvSpPr>
        <p:spPr bwMode="auto">
          <a:xfrm>
            <a:off x="5145088" y="1265238"/>
            <a:ext cx="3784600" cy="4486275"/>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系務輔助資訊系統（包含線上系 辨公佈欄）</a:t>
            </a:r>
          </a:p>
          <a:p>
            <a:pPr marL="457200" indent="-457200" algn="l">
              <a:buFontTx/>
              <a:buAutoNum type="arabicPeriod"/>
            </a:pPr>
            <a:r>
              <a:rPr lang="zh-TW" altLang="en-US" b="1">
                <a:latin typeface="標楷體" pitchFamily="65" charset="-120"/>
                <a:ea typeface="標楷體" pitchFamily="65" charset="-120"/>
              </a:rPr>
              <a:t>語言學習機</a:t>
            </a:r>
          </a:p>
          <a:p>
            <a:pPr marL="457200" indent="-457200" algn="l">
              <a:buFontTx/>
              <a:buAutoNum type="arabicPeriod"/>
            </a:pPr>
            <a:r>
              <a:rPr lang="zh-TW" altLang="en-US" b="1">
                <a:latin typeface="標楷體" pitchFamily="65" charset="-120"/>
                <a:ea typeface="標楷體" pitchFamily="65" charset="-120"/>
              </a:rPr>
              <a:t>線上群體決策排課系統</a:t>
            </a:r>
          </a:p>
          <a:p>
            <a:pPr marL="457200" indent="-457200" algn="l">
              <a:buFontTx/>
              <a:buAutoNum type="arabicPeriod"/>
            </a:pPr>
            <a:r>
              <a:rPr lang="zh-TW" altLang="en-US" b="1">
                <a:latin typeface="標楷體" pitchFamily="65" charset="-120"/>
                <a:ea typeface="標楷體" pitchFamily="65" charset="-120"/>
              </a:rPr>
              <a:t>學生服務網（含意見箱）</a:t>
            </a:r>
          </a:p>
          <a:p>
            <a:pPr marL="457200" indent="-457200" algn="l"/>
            <a:r>
              <a:rPr lang="zh-TW" altLang="en-US" b="1">
                <a:latin typeface="標楷體" pitchFamily="65" charset="-120"/>
                <a:ea typeface="標楷體" pitchFamily="65" charset="-120"/>
              </a:rPr>
              <a:t>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一至三年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線上教師行政與管理系統</a:t>
            </a:r>
          </a:p>
          <a:p>
            <a:pPr marL="457200" indent="-457200" algn="l">
              <a:buFontTx/>
              <a:buAutoNum type="arabicPeriod"/>
            </a:pPr>
            <a:r>
              <a:rPr lang="zh-TW" altLang="en-US" b="1">
                <a:latin typeface="標楷體" pitchFamily="65" charset="-120"/>
                <a:ea typeface="標楷體" pitchFamily="65" charset="-120"/>
              </a:rPr>
              <a:t>畢業生系統（包含成立畢業生ＢＢＳ、畢業生聯繫網</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知識網</a:t>
            </a:r>
          </a:p>
          <a:p>
            <a:pPr marL="457200" indent="-457200" algn="l">
              <a:buFontTx/>
              <a:buAutoNum type="arabicPeriod"/>
            </a:pPr>
            <a:r>
              <a:rPr lang="zh-TW" altLang="en-US" b="1">
                <a:latin typeface="標楷體" pitchFamily="65" charset="-120"/>
                <a:ea typeface="標楷體" pitchFamily="65" charset="-120"/>
              </a:rPr>
              <a:t>線上專題展覽區</a:t>
            </a:r>
          </a:p>
          <a:p>
            <a:pPr marL="457200" indent="-457200" algn="l"/>
            <a:r>
              <a:rPr lang="zh-TW" altLang="en-US" b="1">
                <a:latin typeface="標楷體" pitchFamily="65" charset="-120"/>
                <a:ea typeface="標楷體" pitchFamily="65" charset="-120"/>
              </a:rPr>
              <a:t>長期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三年以上</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分散式學習系統（如遠距教學</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廠商線上徵才資料庫</a:t>
            </a:r>
          </a:p>
          <a:p>
            <a:pPr marL="457200" indent="-457200" algn="l">
              <a:buFontTx/>
              <a:buAutoNum type="arabicPeriod"/>
            </a:pPr>
            <a:r>
              <a:rPr lang="zh-TW" altLang="en-US" b="1">
                <a:latin typeface="標楷體" pitchFamily="65" charset="-120"/>
                <a:ea typeface="標楷體" pitchFamily="65" charset="-120"/>
              </a:rPr>
              <a:t>資管論壇</a:t>
            </a:r>
          </a:p>
        </p:txBody>
      </p:sp>
      <p:sp>
        <p:nvSpPr>
          <p:cNvPr id="2411547" name="Text Box 27"/>
          <p:cNvSpPr txBox="1">
            <a:spLocks noChangeArrowheads="1"/>
          </p:cNvSpPr>
          <p:nvPr/>
        </p:nvSpPr>
        <p:spPr bwMode="auto">
          <a:xfrm>
            <a:off x="5353050" y="1039813"/>
            <a:ext cx="3278188" cy="5035550"/>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分散式資料庫系統建置</a:t>
            </a:r>
          </a:p>
          <a:p>
            <a:pPr marL="457200" indent="-457200" algn="l">
              <a:buFontTx/>
              <a:buAutoNum type="arabicPeriod"/>
            </a:pPr>
            <a:r>
              <a:rPr lang="zh-TW" altLang="en-US" b="1">
                <a:latin typeface="標楷體" pitchFamily="65" charset="-120"/>
                <a:ea typeface="標楷體" pitchFamily="65" charset="-120"/>
              </a:rPr>
              <a:t>網路架構的設立</a:t>
            </a:r>
          </a:p>
          <a:p>
            <a:pPr marL="457200" indent="-457200" algn="l">
              <a:buFontTx/>
              <a:buAutoNum type="arabicPeriod"/>
            </a:pPr>
            <a:r>
              <a:rPr lang="zh-TW" altLang="en-US" b="1">
                <a:latin typeface="標楷體" pitchFamily="65" charset="-120"/>
                <a:ea typeface="標楷體" pitchFamily="65" charset="-120"/>
              </a:rPr>
              <a:t>相關語言學習設備</a:t>
            </a:r>
          </a:p>
          <a:p>
            <a:pPr marL="457200" indent="-457200" algn="l">
              <a:buFontTx/>
              <a:buAutoNum type="arabicPeriod"/>
            </a:pPr>
            <a:r>
              <a:rPr lang="zh-TW" altLang="en-US" b="1">
                <a:latin typeface="標楷體" pitchFamily="65" charset="-120"/>
                <a:ea typeface="標楷體" pitchFamily="65" charset="-120"/>
              </a:rPr>
              <a:t>群組軟體</a:t>
            </a:r>
          </a:p>
          <a:p>
            <a:pPr marL="457200" indent="-457200" algn="l">
              <a:buFontTx/>
              <a:buAutoNum type="arabicPeriod"/>
            </a:pPr>
            <a:r>
              <a:rPr lang="zh-TW" altLang="en-US" b="1">
                <a:latin typeface="標楷體" pitchFamily="65" charset="-120"/>
                <a:ea typeface="標楷體" pitchFamily="65" charset="-120"/>
              </a:rPr>
              <a:t>網路資源整合</a:t>
            </a:r>
          </a:p>
          <a:p>
            <a:pPr marL="457200" indent="-457200" algn="l"/>
            <a:r>
              <a:rPr lang="zh-TW" altLang="en-US" b="1">
                <a:latin typeface="標楷體" pitchFamily="65" charset="-120"/>
                <a:ea typeface="標楷體" pitchFamily="65" charset="-120"/>
              </a:rPr>
              <a:t>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一至三年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網路安全機制建設</a:t>
            </a:r>
          </a:p>
          <a:p>
            <a:pPr marL="457200" indent="-457200" algn="l">
              <a:buFontTx/>
              <a:buAutoNum type="arabicPeriod"/>
            </a:pPr>
            <a:r>
              <a:rPr lang="zh-TW" altLang="en-US" b="1">
                <a:latin typeface="標楷體" pitchFamily="65" charset="-120"/>
                <a:ea typeface="標楷體" pitchFamily="65" charset="-120"/>
              </a:rPr>
              <a:t>線上防拷貝技術</a:t>
            </a:r>
          </a:p>
          <a:p>
            <a:pPr marL="457200" indent="-457200" algn="l">
              <a:buFontTx/>
              <a:buAutoNum type="arabicPeriod"/>
            </a:pPr>
            <a:r>
              <a:rPr lang="zh-TW" altLang="en-US" b="1">
                <a:latin typeface="標楷體" pitchFamily="65" charset="-120"/>
                <a:ea typeface="標楷體" pitchFamily="65" charset="-120"/>
              </a:rPr>
              <a:t>網路安全機制建設</a:t>
            </a:r>
          </a:p>
          <a:p>
            <a:pPr marL="457200" indent="-457200" algn="l">
              <a:buFontTx/>
              <a:buAutoNum type="arabicPeriod"/>
            </a:pPr>
            <a:r>
              <a:rPr lang="zh-TW" altLang="en-US" b="1">
                <a:latin typeface="標楷體" pitchFamily="65" charset="-120"/>
                <a:ea typeface="標楷體" pitchFamily="65" charset="-120"/>
              </a:rPr>
              <a:t>資料搜尋引擎</a:t>
            </a:r>
          </a:p>
          <a:p>
            <a:pPr marL="457200" indent="-457200" algn="l"/>
            <a:r>
              <a:rPr lang="zh-TW" altLang="en-US" b="1">
                <a:latin typeface="標楷體" pitchFamily="65" charset="-120"/>
                <a:ea typeface="標楷體" pitchFamily="65" charset="-120"/>
              </a:rPr>
              <a:t>長期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三年以上</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資料庫整合</a:t>
            </a:r>
          </a:p>
          <a:p>
            <a:pPr marL="457200" indent="-457200" algn="l">
              <a:buFontTx/>
              <a:buAutoNum type="arabicPeriod"/>
            </a:pPr>
            <a:r>
              <a:rPr lang="zh-TW" altLang="en-US" b="1">
                <a:latin typeface="標楷體" pitchFamily="65" charset="-120"/>
                <a:ea typeface="標楷體" pitchFamily="65" charset="-120"/>
              </a:rPr>
              <a:t>資料挖掘</a:t>
            </a:r>
          </a:p>
          <a:p>
            <a:pPr marL="457200" indent="-457200" algn="l">
              <a:buFontTx/>
              <a:buAutoNum type="arabicPeriod"/>
            </a:pPr>
            <a:r>
              <a:rPr lang="zh-TW" altLang="en-US" b="1">
                <a:latin typeface="標楷體" pitchFamily="65" charset="-120"/>
                <a:ea typeface="標楷體" pitchFamily="65" charset="-120"/>
              </a:rPr>
              <a:t>寬頻網路建置</a:t>
            </a:r>
          </a:p>
          <a:p>
            <a:pPr marL="457200" indent="-457200" algn="l">
              <a:buFontTx/>
              <a:buAutoNum type="arabicPeriod"/>
            </a:pPr>
            <a:r>
              <a:rPr lang="zh-TW" altLang="en-US" b="1">
                <a:latin typeface="標楷體" pitchFamily="65" charset="-120"/>
                <a:ea typeface="標楷體" pitchFamily="65" charset="-120"/>
              </a:rPr>
              <a:t>系統資訊流整合</a:t>
            </a:r>
          </a:p>
          <a:p>
            <a:pPr marL="457200" indent="-457200" algn="l">
              <a:buFontTx/>
              <a:buAutoNum type="arabicPeriod"/>
            </a:pPr>
            <a:r>
              <a:rPr lang="zh-TW" altLang="en-US" b="1">
                <a:latin typeface="標楷體" pitchFamily="65" charset="-120"/>
                <a:ea typeface="標楷體" pitchFamily="65" charset="-120"/>
              </a:rPr>
              <a:t>光碟儲存技術</a:t>
            </a:r>
          </a:p>
          <a:p>
            <a:pPr marL="457200" indent="-457200" algn="l">
              <a:buFontTx/>
              <a:buAutoNum type="arabicPeriod"/>
            </a:pPr>
            <a:r>
              <a:rPr lang="zh-TW" altLang="en-US" b="1">
                <a:latin typeface="標楷體" pitchFamily="65" charset="-120"/>
                <a:ea typeface="標楷體" pitchFamily="65" charset="-120"/>
              </a:rPr>
              <a:t>視訊設備</a:t>
            </a:r>
          </a:p>
        </p:txBody>
      </p:sp>
      <p:sp>
        <p:nvSpPr>
          <p:cNvPr id="2411548" name="Text Box 28"/>
          <p:cNvSpPr txBox="1">
            <a:spLocks noChangeArrowheads="1"/>
          </p:cNvSpPr>
          <p:nvPr/>
        </p:nvSpPr>
        <p:spPr bwMode="auto">
          <a:xfrm>
            <a:off x="5256213" y="1295400"/>
            <a:ext cx="3733800" cy="4211638"/>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專門負責的系務電腦化小組。</a:t>
            </a:r>
          </a:p>
          <a:p>
            <a:pPr marL="457200" indent="-457200" algn="l">
              <a:buFontTx/>
              <a:buAutoNum type="arabicPeriod"/>
            </a:pPr>
            <a:r>
              <a:rPr lang="zh-TW" altLang="en-US" b="1">
                <a:latin typeface="標楷體" pitchFamily="65" charset="-120"/>
                <a:ea typeface="標楷體" pitchFamily="65" charset="-120"/>
              </a:rPr>
              <a:t>作業相關人員的配合與協助。</a:t>
            </a:r>
          </a:p>
          <a:p>
            <a:pPr marL="457200" indent="-457200" algn="l">
              <a:buFontTx/>
              <a:buAutoNum type="arabicPeriod"/>
            </a:pPr>
            <a:r>
              <a:rPr lang="zh-TW" altLang="en-US" b="1">
                <a:latin typeface="標楷體" pitchFamily="65" charset="-120"/>
                <a:ea typeface="標楷體" pitchFamily="65" charset="-120"/>
              </a:rPr>
              <a:t>結合英語學程老師進行課程教授。</a:t>
            </a:r>
          </a:p>
          <a:p>
            <a:pPr marL="457200" indent="-457200" algn="l">
              <a:buFontTx/>
              <a:buAutoNum type="arabicPeriod"/>
            </a:pPr>
            <a:r>
              <a:rPr lang="zh-TW" altLang="en-US" b="1">
                <a:latin typeface="標楷體" pitchFamily="65" charset="-120"/>
                <a:ea typeface="標楷體" pitchFamily="65" charset="-120"/>
              </a:rPr>
              <a:t>考慮延聘許多具實務經驗剛從公司退休的高階工程師。</a:t>
            </a:r>
          </a:p>
          <a:p>
            <a:pPr marL="457200" indent="-457200" algn="l">
              <a:buFontTx/>
              <a:buAutoNum type="arabicPeriod"/>
            </a:pPr>
            <a:r>
              <a:rPr lang="zh-TW" altLang="en-US" b="1">
                <a:latin typeface="標楷體" pitchFamily="65" charset="-120"/>
                <a:ea typeface="標楷體" pitchFamily="65" charset="-120"/>
              </a:rPr>
              <a:t>成立一個整體性有系統的畢業生家族機制－系友會。</a:t>
            </a:r>
          </a:p>
          <a:p>
            <a:pPr marL="457200" indent="-457200" algn="l">
              <a:buFontTx/>
              <a:buAutoNum type="arabicPeriod"/>
            </a:pPr>
            <a:r>
              <a:rPr lang="zh-TW" altLang="en-US" b="1">
                <a:latin typeface="標楷體" pitchFamily="65" charset="-120"/>
                <a:ea typeface="標楷體" pitchFamily="65" charset="-120"/>
              </a:rPr>
              <a:t>加強系學會的功能與管理（資服團）。</a:t>
            </a:r>
          </a:p>
          <a:p>
            <a:pPr marL="457200" indent="-457200" algn="l">
              <a:buFontTx/>
              <a:buAutoNum type="arabicPeriod"/>
            </a:pPr>
            <a:r>
              <a:rPr lang="zh-TW" altLang="en-US" b="1">
                <a:latin typeface="標楷體" pitchFamily="65" charset="-120"/>
                <a:ea typeface="標楷體" pitchFamily="65" charset="-120"/>
              </a:rPr>
              <a:t>導師制的設計。</a:t>
            </a:r>
          </a:p>
          <a:p>
            <a:pPr marL="457200" indent="-457200" algn="l">
              <a:buFontTx/>
              <a:buAutoNum type="arabicPeriod"/>
            </a:pPr>
            <a:r>
              <a:rPr lang="zh-TW" altLang="en-US" b="1">
                <a:latin typeface="標楷體" pitchFamily="65" charset="-120"/>
                <a:ea typeface="標楷體" pitchFamily="65" charset="-120"/>
              </a:rPr>
              <a:t>群組的心理建設。</a:t>
            </a:r>
          </a:p>
          <a:p>
            <a:pPr marL="457200" indent="-457200" algn="l">
              <a:buFontTx/>
              <a:buAutoNum type="arabicPeriod"/>
            </a:pPr>
            <a:r>
              <a:rPr lang="zh-TW" altLang="en-US" b="1">
                <a:latin typeface="標楷體" pitchFamily="65" charset="-120"/>
                <a:ea typeface="標楷體" pitchFamily="65" charset="-120"/>
              </a:rPr>
              <a:t>系文徵稿活動，可結合課程內容。</a:t>
            </a:r>
          </a:p>
        </p:txBody>
      </p:sp>
      <p:sp>
        <p:nvSpPr>
          <p:cNvPr id="2411549" name="Text Box 29"/>
          <p:cNvSpPr txBox="1">
            <a:spLocks noChangeArrowheads="1"/>
          </p:cNvSpPr>
          <p:nvPr/>
        </p:nvSpPr>
        <p:spPr bwMode="auto">
          <a:xfrm>
            <a:off x="5383213" y="1298575"/>
            <a:ext cx="3278187" cy="4211638"/>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一至三年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多舉辦相關研討會，多增加些與外界進行交流的機會。</a:t>
            </a:r>
          </a:p>
          <a:p>
            <a:pPr marL="457200" indent="-457200" algn="l">
              <a:buFontTx/>
              <a:buAutoNum type="arabicPeriod"/>
            </a:pPr>
            <a:r>
              <a:rPr lang="zh-TW" altLang="en-US" b="1">
                <a:latin typeface="標楷體" pitchFamily="65" charset="-120"/>
                <a:ea typeface="標楷體" pitchFamily="65" charset="-120"/>
              </a:rPr>
              <a:t>與企業界建立建教合作的關係，累積學生實務經驗。</a:t>
            </a:r>
          </a:p>
          <a:p>
            <a:pPr marL="457200" indent="-457200" algn="l">
              <a:buFontTx/>
              <a:buAutoNum type="arabicPeriod"/>
            </a:pPr>
            <a:r>
              <a:rPr lang="zh-TW" altLang="en-US" b="1">
                <a:latin typeface="標楷體" pitchFamily="65" charset="-120"/>
                <a:ea typeface="標楷體" pitchFamily="65" charset="-120"/>
              </a:rPr>
              <a:t>透過課程上的設計，可以將時限拉長成為一學年的課程，上學期輔以理論性內容，下學期則可以實務性探討的內容為主。</a:t>
            </a:r>
          </a:p>
          <a:p>
            <a:pPr marL="457200" indent="-457200" algn="l">
              <a:buFontTx/>
              <a:buAutoNum type="arabicPeriod"/>
            </a:pPr>
            <a:r>
              <a:rPr lang="zh-TW" altLang="en-US" b="1">
                <a:latin typeface="標楷體" pitchFamily="65" charset="-120"/>
                <a:ea typeface="標楷體" pitchFamily="65" charset="-120"/>
              </a:rPr>
              <a:t>成立專責委員會進行資源整合與分配，以配合系所未來發展。</a:t>
            </a:r>
          </a:p>
        </p:txBody>
      </p:sp>
      <p:sp>
        <p:nvSpPr>
          <p:cNvPr id="2411550" name="Text Box 30"/>
          <p:cNvSpPr txBox="1">
            <a:spLocks noChangeArrowheads="1"/>
          </p:cNvSpPr>
          <p:nvPr/>
        </p:nvSpPr>
        <p:spPr bwMode="auto">
          <a:xfrm>
            <a:off x="5429250" y="1284288"/>
            <a:ext cx="3278188" cy="4486275"/>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一至三年</a:t>
            </a:r>
            <a:r>
              <a:rPr lang="en-US" altLang="zh-TW" b="1">
                <a:latin typeface="標楷體" pitchFamily="65" charset="-120"/>
                <a:ea typeface="標楷體" pitchFamily="65" charset="-120"/>
              </a:rPr>
              <a:t>)</a:t>
            </a:r>
          </a:p>
          <a:p>
            <a:pPr marL="457200" indent="-457200" algn="l"/>
            <a:r>
              <a:rPr lang="en-US" altLang="zh-TW" b="1">
                <a:latin typeface="標楷體" pitchFamily="65" charset="-120"/>
                <a:ea typeface="標楷體" pitchFamily="65" charset="-120"/>
              </a:rPr>
              <a:t>5.    </a:t>
            </a:r>
            <a:r>
              <a:rPr lang="zh-TW" altLang="en-US" b="1">
                <a:latin typeface="標楷體" pitchFamily="65" charset="-120"/>
                <a:ea typeface="標楷體" pitchFamily="65" charset="-120"/>
              </a:rPr>
              <a:t>學校相關行政事務流程電腦化，形成校園資料資訊化，加速資訊在各處室之間的流動速度，增加作業效率。</a:t>
            </a:r>
          </a:p>
          <a:p>
            <a:pPr marL="457200" indent="-457200" algn="l"/>
            <a:r>
              <a:rPr lang="en-US" altLang="zh-TW" b="1">
                <a:latin typeface="標楷體" pitchFamily="65" charset="-120"/>
                <a:ea typeface="標楷體" pitchFamily="65" charset="-120"/>
              </a:rPr>
              <a:t>6.    </a:t>
            </a:r>
            <a:r>
              <a:rPr lang="zh-TW" altLang="en-US" b="1">
                <a:latin typeface="標楷體" pitchFamily="65" charset="-120"/>
                <a:ea typeface="標楷體" pitchFamily="65" charset="-120"/>
              </a:rPr>
              <a:t>透過整合性的合作計劃，結合老師們與學生的群組合作方式，主動出擊產業界。</a:t>
            </a:r>
          </a:p>
          <a:p>
            <a:pPr marL="457200" indent="-457200" algn="l"/>
            <a:r>
              <a:rPr lang="en-US" altLang="zh-TW" b="1">
                <a:latin typeface="標楷體" pitchFamily="65" charset="-120"/>
                <a:ea typeface="標楷體" pitchFamily="65" charset="-120"/>
              </a:rPr>
              <a:t>7.    </a:t>
            </a:r>
            <a:r>
              <a:rPr lang="zh-TW" altLang="en-US" b="1">
                <a:latin typeface="標楷體" pitchFamily="65" charset="-120"/>
                <a:ea typeface="標楷體" pitchFamily="65" charset="-120"/>
              </a:rPr>
              <a:t>由２至３個老師結合彼此課程內容上的主題設計，針對一個產業界進行介紹。例如：ＭＩＳ與系統分析與設計。</a:t>
            </a:r>
          </a:p>
          <a:p>
            <a:pPr marL="457200" indent="-457200" algn="l"/>
            <a:endParaRPr lang="en-US" altLang="zh-TW" b="1">
              <a:latin typeface="標楷體" pitchFamily="65" charset="-120"/>
              <a:ea typeface="標楷體" pitchFamily="65" charset="-120"/>
            </a:endParaRPr>
          </a:p>
        </p:txBody>
      </p:sp>
      <p:sp>
        <p:nvSpPr>
          <p:cNvPr id="2411551" name="Text Box 31"/>
          <p:cNvSpPr txBox="1">
            <a:spLocks noChangeArrowheads="1"/>
          </p:cNvSpPr>
          <p:nvPr/>
        </p:nvSpPr>
        <p:spPr bwMode="auto">
          <a:xfrm>
            <a:off x="5357813" y="1136650"/>
            <a:ext cx="3278187" cy="4486275"/>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長期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三年以上</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推動產官學界三方策略性結盟，成立整合式研究中心。</a:t>
            </a:r>
          </a:p>
          <a:p>
            <a:pPr marL="457200" indent="-457200" algn="l">
              <a:buFontTx/>
              <a:buAutoNum type="arabicPeriod"/>
            </a:pPr>
            <a:r>
              <a:rPr lang="zh-TW" altLang="en-US" b="1">
                <a:latin typeface="標楷體" pitchFamily="65" charset="-120"/>
                <a:ea typeface="標楷體" pitchFamily="65" charset="-120"/>
              </a:rPr>
              <a:t>與產業界成立策略團隊進行長期性的專門人才培訓計劃。</a:t>
            </a:r>
          </a:p>
          <a:p>
            <a:pPr marL="457200" indent="-457200" algn="l">
              <a:buFontTx/>
              <a:buAutoNum type="arabicPeriod"/>
            </a:pPr>
            <a:r>
              <a:rPr lang="zh-TW" altLang="en-US" b="1">
                <a:latin typeface="標楷體" pitchFamily="65" charset="-120"/>
                <a:ea typeface="標楷體" pitchFamily="65" charset="-120"/>
              </a:rPr>
              <a:t>尋求校際合作的機會。</a:t>
            </a:r>
          </a:p>
          <a:p>
            <a:pPr marL="457200" indent="-457200" algn="l">
              <a:buFontTx/>
              <a:buAutoNum type="arabicPeriod"/>
            </a:pPr>
            <a:r>
              <a:rPr lang="zh-TW" altLang="en-US" b="1">
                <a:latin typeface="標楷體" pitchFamily="65" charset="-120"/>
                <a:ea typeface="標楷體" pitchFamily="65" charset="-120"/>
              </a:rPr>
              <a:t>整合系上老師研究與著作，以及研究生論文電子化，並將參考來源（書，論文）也一併加入。</a:t>
            </a:r>
          </a:p>
          <a:p>
            <a:pPr marL="457200" indent="-457200" algn="l">
              <a:buFontTx/>
              <a:buAutoNum type="arabicPeriod"/>
            </a:pPr>
            <a:r>
              <a:rPr lang="zh-TW" altLang="en-US" b="1">
                <a:latin typeface="標楷體" pitchFamily="65" charset="-120"/>
                <a:ea typeface="標楷體" pitchFamily="65" charset="-120"/>
              </a:rPr>
              <a:t>成立推廣教育班。</a:t>
            </a:r>
          </a:p>
          <a:p>
            <a:pPr marL="457200" indent="-457200" algn="l">
              <a:buFontTx/>
              <a:buAutoNum type="arabicPeriod"/>
            </a:pPr>
            <a:r>
              <a:rPr lang="zh-TW" altLang="en-US" b="1">
                <a:latin typeface="標楷體" pitchFamily="65" charset="-120"/>
                <a:ea typeface="標楷體" pitchFamily="65" charset="-120"/>
              </a:rPr>
              <a:t>參加國外大型研討會，甚至成立類似的國際性研討會議。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411522"/>
                                        </p:tgtEl>
                                        <p:attrNameLst>
                                          <p:attrName>style.visibility</p:attrName>
                                        </p:attrNameLst>
                                      </p:cBhvr>
                                      <p:to>
                                        <p:strVal val="visible"/>
                                      </p:to>
                                    </p:set>
                                    <p:animEffect transition="in" filter="dissolve">
                                      <p:cBhvr>
                                        <p:cTn id="7" dur="500"/>
                                        <p:tgtEl>
                                          <p:spTgt spid="241152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411523"/>
                                        </p:tgtEl>
                                        <p:attrNameLst>
                                          <p:attrName>style.visibility</p:attrName>
                                        </p:attrNameLst>
                                      </p:cBhvr>
                                      <p:to>
                                        <p:strVal val="visible"/>
                                      </p:to>
                                    </p:set>
                                    <p:animEffect transition="in" filter="dissolve">
                                      <p:cBhvr>
                                        <p:cTn id="11" dur="500"/>
                                        <p:tgtEl>
                                          <p:spTgt spid="241152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411534"/>
                                        </p:tgtEl>
                                        <p:attrNameLst>
                                          <p:attrName>style.visibility</p:attrName>
                                        </p:attrNameLst>
                                      </p:cBhvr>
                                      <p:to>
                                        <p:strVal val="visible"/>
                                      </p:to>
                                    </p:set>
                                    <p:animEffect transition="in" filter="dissolve">
                                      <p:cBhvr>
                                        <p:cTn id="15" dur="500"/>
                                        <p:tgtEl>
                                          <p:spTgt spid="2411534"/>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411542"/>
                                        </p:tgtEl>
                                        <p:attrNameLst>
                                          <p:attrName>style.visibility</p:attrName>
                                        </p:attrNameLst>
                                      </p:cBhvr>
                                      <p:to>
                                        <p:strVal val="visible"/>
                                      </p:to>
                                    </p:set>
                                    <p:animEffect transition="in" filter="dissolve">
                                      <p:cBhvr>
                                        <p:cTn id="19" dur="500"/>
                                        <p:tgtEl>
                                          <p:spTgt spid="2411542"/>
                                        </p:tgtEl>
                                      </p:cBhvr>
                                    </p:animEffect>
                                  </p:childTnLst>
                                  <p:subTnLst>
                                    <p:set>
                                      <p:cBhvr override="childStyle">
                                        <p:cTn dur="1" fill="hold" display="0" masterRel="nextClick" afterEffect="1"/>
                                        <p:tgtEl>
                                          <p:spTgt spid="2411542"/>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2411535"/>
                                        </p:tgtEl>
                                        <p:attrNameLst>
                                          <p:attrName>style.visibility</p:attrName>
                                        </p:attrNameLst>
                                      </p:cBhvr>
                                      <p:to>
                                        <p:strVal val="visible"/>
                                      </p:to>
                                    </p:set>
                                    <p:animEffect transition="in" filter="wipe(up)">
                                      <p:cBhvr>
                                        <p:cTn id="24" dur="500"/>
                                        <p:tgtEl>
                                          <p:spTgt spid="2411535"/>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2411536"/>
                                        </p:tgtEl>
                                        <p:attrNameLst>
                                          <p:attrName>style.visibility</p:attrName>
                                        </p:attrNameLst>
                                      </p:cBhvr>
                                      <p:to>
                                        <p:strVal val="visible"/>
                                      </p:to>
                                    </p:set>
                                    <p:animEffect transition="in" filter="dissolve">
                                      <p:cBhvr>
                                        <p:cTn id="28" dur="500"/>
                                        <p:tgtEl>
                                          <p:spTgt spid="2411536"/>
                                        </p:tgtEl>
                                      </p:cBhvr>
                                    </p:animEffect>
                                  </p:childTnLst>
                                </p:cTn>
                              </p:par>
                            </p:childTnLst>
                          </p:cTn>
                        </p:par>
                        <p:par>
                          <p:cTn id="29" fill="hold">
                            <p:stCondLst>
                              <p:cond delay="1000"/>
                            </p:stCondLst>
                            <p:childTnLst>
                              <p:par>
                                <p:cTn id="30" presetID="9" presetClass="entr" presetSubtype="0" fill="hold" grpId="0" nodeType="afterEffect">
                                  <p:stCondLst>
                                    <p:cond delay="0"/>
                                  </p:stCondLst>
                                  <p:childTnLst>
                                    <p:set>
                                      <p:cBhvr>
                                        <p:cTn id="31" dur="1" fill="hold">
                                          <p:stCondLst>
                                            <p:cond delay="0"/>
                                          </p:stCondLst>
                                        </p:cTn>
                                        <p:tgtEl>
                                          <p:spTgt spid="2411543"/>
                                        </p:tgtEl>
                                        <p:attrNameLst>
                                          <p:attrName>style.visibility</p:attrName>
                                        </p:attrNameLst>
                                      </p:cBhvr>
                                      <p:to>
                                        <p:strVal val="visible"/>
                                      </p:to>
                                    </p:set>
                                    <p:animEffect transition="in" filter="dissolve">
                                      <p:cBhvr>
                                        <p:cTn id="32" dur="500"/>
                                        <p:tgtEl>
                                          <p:spTgt spid="2411543"/>
                                        </p:tgtEl>
                                      </p:cBhvr>
                                    </p:animEffect>
                                  </p:childTnLst>
                                  <p:subTnLst>
                                    <p:set>
                                      <p:cBhvr override="childStyle">
                                        <p:cTn dur="1" fill="hold" display="0" masterRel="nextClick" afterEffect="1"/>
                                        <p:tgtEl>
                                          <p:spTgt spid="2411543"/>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411537"/>
                                        </p:tgtEl>
                                        <p:attrNameLst>
                                          <p:attrName>style.visibility</p:attrName>
                                        </p:attrNameLst>
                                      </p:cBhvr>
                                      <p:to>
                                        <p:strVal val="visible"/>
                                      </p:to>
                                    </p:set>
                                    <p:animEffect transition="in" filter="wipe(up)">
                                      <p:cBhvr>
                                        <p:cTn id="37" dur="500"/>
                                        <p:tgtEl>
                                          <p:spTgt spid="2411537"/>
                                        </p:tgtEl>
                                      </p:cBhvr>
                                    </p:animEffect>
                                  </p:childTnLst>
                                </p:cTn>
                              </p:par>
                            </p:childTnLst>
                          </p:cTn>
                        </p:par>
                        <p:par>
                          <p:cTn id="38" fill="hold">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2411538"/>
                                        </p:tgtEl>
                                        <p:attrNameLst>
                                          <p:attrName>style.visibility</p:attrName>
                                        </p:attrNameLst>
                                      </p:cBhvr>
                                      <p:to>
                                        <p:strVal val="visible"/>
                                      </p:to>
                                    </p:set>
                                    <p:animEffect transition="in" filter="dissolve">
                                      <p:cBhvr>
                                        <p:cTn id="41" dur="500"/>
                                        <p:tgtEl>
                                          <p:spTgt spid="2411538"/>
                                        </p:tgtEl>
                                      </p:cBhvr>
                                    </p:animEffect>
                                  </p:childTnLst>
                                </p:cTn>
                              </p:par>
                            </p:childTnLst>
                          </p:cTn>
                        </p:par>
                        <p:par>
                          <p:cTn id="42" fill="hold">
                            <p:stCondLst>
                              <p:cond delay="1000"/>
                            </p:stCondLst>
                            <p:childTnLst>
                              <p:par>
                                <p:cTn id="43" presetID="9" presetClass="entr" presetSubtype="0" fill="hold" grpId="0" nodeType="afterEffect">
                                  <p:stCondLst>
                                    <p:cond delay="0"/>
                                  </p:stCondLst>
                                  <p:childTnLst>
                                    <p:set>
                                      <p:cBhvr>
                                        <p:cTn id="44" dur="1" fill="hold">
                                          <p:stCondLst>
                                            <p:cond delay="0"/>
                                          </p:stCondLst>
                                        </p:cTn>
                                        <p:tgtEl>
                                          <p:spTgt spid="2411544"/>
                                        </p:tgtEl>
                                        <p:attrNameLst>
                                          <p:attrName>style.visibility</p:attrName>
                                        </p:attrNameLst>
                                      </p:cBhvr>
                                      <p:to>
                                        <p:strVal val="visible"/>
                                      </p:to>
                                    </p:set>
                                    <p:animEffect transition="in" filter="dissolve">
                                      <p:cBhvr>
                                        <p:cTn id="45" dur="500"/>
                                        <p:tgtEl>
                                          <p:spTgt spid="2411544"/>
                                        </p:tgtEl>
                                      </p:cBhvr>
                                    </p:animEffect>
                                  </p:childTnLst>
                                  <p:subTnLst>
                                    <p:set>
                                      <p:cBhvr override="childStyle">
                                        <p:cTn dur="1" fill="hold" display="0" masterRel="nextClick" afterEffect="1"/>
                                        <p:tgtEl>
                                          <p:spTgt spid="2411544"/>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2411540"/>
                                        </p:tgtEl>
                                        <p:attrNameLst>
                                          <p:attrName>style.visibility</p:attrName>
                                        </p:attrNameLst>
                                      </p:cBhvr>
                                      <p:to>
                                        <p:strVal val="visible"/>
                                      </p:to>
                                    </p:set>
                                    <p:animEffect transition="in" filter="wipe(up)">
                                      <p:cBhvr>
                                        <p:cTn id="50" dur="500"/>
                                        <p:tgtEl>
                                          <p:spTgt spid="2411540"/>
                                        </p:tgtEl>
                                      </p:cBhvr>
                                    </p:animEffect>
                                  </p:childTnLst>
                                </p:cTn>
                              </p:par>
                            </p:childTnLst>
                          </p:cTn>
                        </p:par>
                        <p:par>
                          <p:cTn id="51" fill="hold">
                            <p:stCondLst>
                              <p:cond delay="500"/>
                            </p:stCondLst>
                            <p:childTnLst>
                              <p:par>
                                <p:cTn id="52" presetID="9" presetClass="entr" presetSubtype="0" fill="hold" grpId="0" nodeType="afterEffect">
                                  <p:stCondLst>
                                    <p:cond delay="0"/>
                                  </p:stCondLst>
                                  <p:childTnLst>
                                    <p:set>
                                      <p:cBhvr>
                                        <p:cTn id="53" dur="1" fill="hold">
                                          <p:stCondLst>
                                            <p:cond delay="0"/>
                                          </p:stCondLst>
                                        </p:cTn>
                                        <p:tgtEl>
                                          <p:spTgt spid="2411539"/>
                                        </p:tgtEl>
                                        <p:attrNameLst>
                                          <p:attrName>style.visibility</p:attrName>
                                        </p:attrNameLst>
                                      </p:cBhvr>
                                      <p:to>
                                        <p:strVal val="visible"/>
                                      </p:to>
                                    </p:set>
                                    <p:animEffect transition="in" filter="dissolve">
                                      <p:cBhvr>
                                        <p:cTn id="54" dur="500"/>
                                        <p:tgtEl>
                                          <p:spTgt spid="2411539"/>
                                        </p:tgtEl>
                                      </p:cBhvr>
                                    </p:animEffect>
                                  </p:childTnLst>
                                </p:cTn>
                              </p:par>
                            </p:childTnLst>
                          </p:cTn>
                        </p:par>
                        <p:par>
                          <p:cTn id="55" fill="hold">
                            <p:stCondLst>
                              <p:cond delay="1000"/>
                            </p:stCondLst>
                            <p:childTnLst>
                              <p:par>
                                <p:cTn id="56" presetID="9" presetClass="entr" presetSubtype="0" fill="hold" grpId="0" nodeType="afterEffect">
                                  <p:stCondLst>
                                    <p:cond delay="0"/>
                                  </p:stCondLst>
                                  <p:childTnLst>
                                    <p:set>
                                      <p:cBhvr>
                                        <p:cTn id="57" dur="1" fill="hold">
                                          <p:stCondLst>
                                            <p:cond delay="0"/>
                                          </p:stCondLst>
                                        </p:cTn>
                                        <p:tgtEl>
                                          <p:spTgt spid="2411545"/>
                                        </p:tgtEl>
                                        <p:attrNameLst>
                                          <p:attrName>style.visibility</p:attrName>
                                        </p:attrNameLst>
                                      </p:cBhvr>
                                      <p:to>
                                        <p:strVal val="visible"/>
                                      </p:to>
                                    </p:set>
                                    <p:animEffect transition="in" filter="dissolve">
                                      <p:cBhvr>
                                        <p:cTn id="58" dur="500"/>
                                        <p:tgtEl>
                                          <p:spTgt spid="2411545"/>
                                        </p:tgtEl>
                                      </p:cBhvr>
                                    </p:animEffect>
                                  </p:childTnLst>
                                  <p:subTnLst>
                                    <p:set>
                                      <p:cBhvr override="childStyle">
                                        <p:cTn dur="1" fill="hold" display="0" masterRel="nextClick" afterEffect="1"/>
                                        <p:tgtEl>
                                          <p:spTgt spid="2411545"/>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2411541"/>
                                        </p:tgtEl>
                                        <p:attrNameLst>
                                          <p:attrName>style.visibility</p:attrName>
                                        </p:attrNameLst>
                                      </p:cBhvr>
                                      <p:to>
                                        <p:strVal val="visible"/>
                                      </p:to>
                                    </p:set>
                                    <p:animEffect transition="in" filter="wipe(right)">
                                      <p:cBhvr>
                                        <p:cTn id="63" dur="500"/>
                                        <p:tgtEl>
                                          <p:spTgt spid="2411541"/>
                                        </p:tgtEl>
                                      </p:cBhvr>
                                    </p:animEffect>
                                  </p:childTnLst>
                                </p:cTn>
                              </p:par>
                            </p:childTnLst>
                          </p:cTn>
                        </p:par>
                        <p:par>
                          <p:cTn id="64" fill="hold">
                            <p:stCondLst>
                              <p:cond delay="500"/>
                            </p:stCondLst>
                            <p:childTnLst>
                              <p:par>
                                <p:cTn id="65" presetID="9" presetClass="entr" presetSubtype="0" fill="hold" grpId="0" nodeType="afterEffect">
                                  <p:stCondLst>
                                    <p:cond delay="0"/>
                                  </p:stCondLst>
                                  <p:childTnLst>
                                    <p:set>
                                      <p:cBhvr>
                                        <p:cTn id="66" dur="1" fill="hold">
                                          <p:stCondLst>
                                            <p:cond delay="0"/>
                                          </p:stCondLst>
                                        </p:cTn>
                                        <p:tgtEl>
                                          <p:spTgt spid="2411524"/>
                                        </p:tgtEl>
                                        <p:attrNameLst>
                                          <p:attrName>style.visibility</p:attrName>
                                        </p:attrNameLst>
                                      </p:cBhvr>
                                      <p:to>
                                        <p:strVal val="visible"/>
                                      </p:to>
                                    </p:set>
                                    <p:animEffect transition="in" filter="dissolve">
                                      <p:cBhvr>
                                        <p:cTn id="67" dur="500"/>
                                        <p:tgtEl>
                                          <p:spTgt spid="2411524"/>
                                        </p:tgtEl>
                                      </p:cBhvr>
                                    </p:animEffect>
                                  </p:childTnLst>
                                </p:cTn>
                              </p:par>
                            </p:childTnLst>
                          </p:cTn>
                        </p:par>
                        <p:par>
                          <p:cTn id="68" fill="hold">
                            <p:stCondLst>
                              <p:cond delay="1000"/>
                            </p:stCondLst>
                            <p:childTnLst>
                              <p:par>
                                <p:cTn id="69" presetID="22" presetClass="entr" presetSubtype="2" fill="hold" grpId="0" nodeType="afterEffect">
                                  <p:stCondLst>
                                    <p:cond delay="0"/>
                                  </p:stCondLst>
                                  <p:childTnLst>
                                    <p:set>
                                      <p:cBhvr>
                                        <p:cTn id="70" dur="1" fill="hold">
                                          <p:stCondLst>
                                            <p:cond delay="0"/>
                                          </p:stCondLst>
                                        </p:cTn>
                                        <p:tgtEl>
                                          <p:spTgt spid="2411525"/>
                                        </p:tgtEl>
                                        <p:attrNameLst>
                                          <p:attrName>style.visibility</p:attrName>
                                        </p:attrNameLst>
                                      </p:cBhvr>
                                      <p:to>
                                        <p:strVal val="visible"/>
                                      </p:to>
                                    </p:set>
                                    <p:animEffect transition="in" filter="wipe(right)">
                                      <p:cBhvr>
                                        <p:cTn id="71" dur="500"/>
                                        <p:tgtEl>
                                          <p:spTgt spid="2411525"/>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2411529"/>
                                        </p:tgtEl>
                                        <p:attrNameLst>
                                          <p:attrName>style.visibility</p:attrName>
                                        </p:attrNameLst>
                                      </p:cBhvr>
                                      <p:to>
                                        <p:strVal val="visible"/>
                                      </p:to>
                                    </p:set>
                                    <p:animEffect transition="in" filter="wipe(up)">
                                      <p:cBhvr>
                                        <p:cTn id="76" dur="500"/>
                                        <p:tgtEl>
                                          <p:spTgt spid="2411529"/>
                                        </p:tgtEl>
                                      </p:cBhvr>
                                    </p:animEffect>
                                  </p:childTnLst>
                                </p:cTn>
                              </p:par>
                            </p:childTnLst>
                          </p:cTn>
                        </p:par>
                        <p:par>
                          <p:cTn id="77" fill="hold">
                            <p:stCondLst>
                              <p:cond delay="500"/>
                            </p:stCondLst>
                            <p:childTnLst>
                              <p:par>
                                <p:cTn id="78" presetID="9" presetClass="entr" presetSubtype="0" fill="hold" grpId="0" nodeType="afterEffect">
                                  <p:stCondLst>
                                    <p:cond delay="0"/>
                                  </p:stCondLst>
                                  <p:childTnLst>
                                    <p:set>
                                      <p:cBhvr>
                                        <p:cTn id="79" dur="1" fill="hold">
                                          <p:stCondLst>
                                            <p:cond delay="0"/>
                                          </p:stCondLst>
                                        </p:cTn>
                                        <p:tgtEl>
                                          <p:spTgt spid="2411528"/>
                                        </p:tgtEl>
                                        <p:attrNameLst>
                                          <p:attrName>style.visibility</p:attrName>
                                        </p:attrNameLst>
                                      </p:cBhvr>
                                      <p:to>
                                        <p:strVal val="visible"/>
                                      </p:to>
                                    </p:set>
                                    <p:animEffect transition="in" filter="dissolve">
                                      <p:cBhvr>
                                        <p:cTn id="80" dur="500"/>
                                        <p:tgtEl>
                                          <p:spTgt spid="2411528"/>
                                        </p:tgtEl>
                                      </p:cBhvr>
                                    </p:animEffect>
                                  </p:childTnLst>
                                </p:cTn>
                              </p:par>
                            </p:childTnLst>
                          </p:cTn>
                        </p:par>
                        <p:par>
                          <p:cTn id="81" fill="hold">
                            <p:stCondLst>
                              <p:cond delay="1000"/>
                            </p:stCondLst>
                            <p:childTnLst>
                              <p:par>
                                <p:cTn id="82" presetID="9" presetClass="entr" presetSubtype="0" fill="hold" grpId="0" nodeType="afterEffect">
                                  <p:stCondLst>
                                    <p:cond delay="0"/>
                                  </p:stCondLst>
                                  <p:childTnLst>
                                    <p:set>
                                      <p:cBhvr>
                                        <p:cTn id="83" dur="1" fill="hold">
                                          <p:stCondLst>
                                            <p:cond delay="0"/>
                                          </p:stCondLst>
                                        </p:cTn>
                                        <p:tgtEl>
                                          <p:spTgt spid="2411546"/>
                                        </p:tgtEl>
                                        <p:attrNameLst>
                                          <p:attrName>style.visibility</p:attrName>
                                        </p:attrNameLst>
                                      </p:cBhvr>
                                      <p:to>
                                        <p:strVal val="visible"/>
                                      </p:to>
                                    </p:set>
                                    <p:animEffect transition="in" filter="dissolve">
                                      <p:cBhvr>
                                        <p:cTn id="84" dur="500"/>
                                        <p:tgtEl>
                                          <p:spTgt spid="2411546"/>
                                        </p:tgtEl>
                                      </p:cBhvr>
                                    </p:animEffect>
                                  </p:childTnLst>
                                  <p:subTnLst>
                                    <p:set>
                                      <p:cBhvr override="childStyle">
                                        <p:cTn dur="1" fill="hold" display="0" masterRel="nextClick" afterEffect="1"/>
                                        <p:tgtEl>
                                          <p:spTgt spid="2411546"/>
                                        </p:tgtEl>
                                        <p:attrNameLst>
                                          <p:attrName>style.visibility</p:attrName>
                                        </p:attrNameLst>
                                      </p:cBhvr>
                                      <p:to>
                                        <p:strVal val="hidden"/>
                                      </p:to>
                                    </p:set>
                                  </p:sub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2411530"/>
                                        </p:tgtEl>
                                        <p:attrNameLst>
                                          <p:attrName>style.visibility</p:attrName>
                                        </p:attrNameLst>
                                      </p:cBhvr>
                                      <p:to>
                                        <p:strVal val="visible"/>
                                      </p:to>
                                    </p:set>
                                    <p:animEffect transition="in" filter="wipe(up)">
                                      <p:cBhvr>
                                        <p:cTn id="89" dur="500"/>
                                        <p:tgtEl>
                                          <p:spTgt spid="2411530"/>
                                        </p:tgtEl>
                                      </p:cBhvr>
                                    </p:animEffect>
                                  </p:childTnLst>
                                </p:cTn>
                              </p:par>
                            </p:childTnLst>
                          </p:cTn>
                        </p:par>
                        <p:par>
                          <p:cTn id="90" fill="hold">
                            <p:stCondLst>
                              <p:cond delay="500"/>
                            </p:stCondLst>
                            <p:childTnLst>
                              <p:par>
                                <p:cTn id="91" presetID="9" presetClass="entr" presetSubtype="0" fill="hold" grpId="0" nodeType="afterEffect">
                                  <p:stCondLst>
                                    <p:cond delay="0"/>
                                  </p:stCondLst>
                                  <p:childTnLst>
                                    <p:set>
                                      <p:cBhvr>
                                        <p:cTn id="92" dur="1" fill="hold">
                                          <p:stCondLst>
                                            <p:cond delay="0"/>
                                          </p:stCondLst>
                                        </p:cTn>
                                        <p:tgtEl>
                                          <p:spTgt spid="2411527"/>
                                        </p:tgtEl>
                                        <p:attrNameLst>
                                          <p:attrName>style.visibility</p:attrName>
                                        </p:attrNameLst>
                                      </p:cBhvr>
                                      <p:to>
                                        <p:strVal val="visible"/>
                                      </p:to>
                                    </p:set>
                                    <p:animEffect transition="in" filter="dissolve">
                                      <p:cBhvr>
                                        <p:cTn id="93" dur="500"/>
                                        <p:tgtEl>
                                          <p:spTgt spid="2411527"/>
                                        </p:tgtEl>
                                      </p:cBhvr>
                                    </p:animEffect>
                                  </p:childTnLst>
                                </p:cTn>
                              </p:par>
                            </p:childTnLst>
                          </p:cTn>
                        </p:par>
                        <p:par>
                          <p:cTn id="94" fill="hold">
                            <p:stCondLst>
                              <p:cond delay="1000"/>
                            </p:stCondLst>
                            <p:childTnLst>
                              <p:par>
                                <p:cTn id="95" presetID="9" presetClass="entr" presetSubtype="0" fill="hold" grpId="0" nodeType="afterEffect">
                                  <p:stCondLst>
                                    <p:cond delay="0"/>
                                  </p:stCondLst>
                                  <p:childTnLst>
                                    <p:set>
                                      <p:cBhvr>
                                        <p:cTn id="96" dur="1" fill="hold">
                                          <p:stCondLst>
                                            <p:cond delay="0"/>
                                          </p:stCondLst>
                                        </p:cTn>
                                        <p:tgtEl>
                                          <p:spTgt spid="2411547"/>
                                        </p:tgtEl>
                                        <p:attrNameLst>
                                          <p:attrName>style.visibility</p:attrName>
                                        </p:attrNameLst>
                                      </p:cBhvr>
                                      <p:to>
                                        <p:strVal val="visible"/>
                                      </p:to>
                                    </p:set>
                                    <p:animEffect transition="in" filter="dissolve">
                                      <p:cBhvr>
                                        <p:cTn id="97" dur="500"/>
                                        <p:tgtEl>
                                          <p:spTgt spid="2411547"/>
                                        </p:tgtEl>
                                      </p:cBhvr>
                                    </p:animEffect>
                                  </p:childTnLst>
                                  <p:subTnLst>
                                    <p:set>
                                      <p:cBhvr override="childStyle">
                                        <p:cTn dur="1" fill="hold" display="0" masterRel="nextClick" afterEffect="1"/>
                                        <p:tgtEl>
                                          <p:spTgt spid="2411547"/>
                                        </p:tgtEl>
                                        <p:attrNameLst>
                                          <p:attrName>style.visibility</p:attrName>
                                        </p:attrNameLst>
                                      </p:cBhvr>
                                      <p:to>
                                        <p:strVal val="hidden"/>
                                      </p:to>
                                    </p:set>
                                  </p:sub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2411531"/>
                                        </p:tgtEl>
                                        <p:attrNameLst>
                                          <p:attrName>style.visibility</p:attrName>
                                        </p:attrNameLst>
                                      </p:cBhvr>
                                      <p:to>
                                        <p:strVal val="visible"/>
                                      </p:to>
                                    </p:set>
                                    <p:animEffect transition="in" filter="wipe(up)">
                                      <p:cBhvr>
                                        <p:cTn id="102" dur="500"/>
                                        <p:tgtEl>
                                          <p:spTgt spid="2411531"/>
                                        </p:tgtEl>
                                      </p:cBhvr>
                                    </p:animEffect>
                                  </p:childTnLst>
                                </p:cTn>
                              </p:par>
                            </p:childTnLst>
                          </p:cTn>
                        </p:par>
                        <p:par>
                          <p:cTn id="103" fill="hold">
                            <p:stCondLst>
                              <p:cond delay="500"/>
                            </p:stCondLst>
                            <p:childTnLst>
                              <p:par>
                                <p:cTn id="104" presetID="9" presetClass="entr" presetSubtype="0" fill="hold" grpId="0" nodeType="afterEffect">
                                  <p:stCondLst>
                                    <p:cond delay="0"/>
                                  </p:stCondLst>
                                  <p:childTnLst>
                                    <p:set>
                                      <p:cBhvr>
                                        <p:cTn id="105" dur="1" fill="hold">
                                          <p:stCondLst>
                                            <p:cond delay="0"/>
                                          </p:stCondLst>
                                        </p:cTn>
                                        <p:tgtEl>
                                          <p:spTgt spid="2411526"/>
                                        </p:tgtEl>
                                        <p:attrNameLst>
                                          <p:attrName>style.visibility</p:attrName>
                                        </p:attrNameLst>
                                      </p:cBhvr>
                                      <p:to>
                                        <p:strVal val="visible"/>
                                      </p:to>
                                    </p:set>
                                    <p:animEffect transition="in" filter="dissolve">
                                      <p:cBhvr>
                                        <p:cTn id="106" dur="500"/>
                                        <p:tgtEl>
                                          <p:spTgt spid="2411526"/>
                                        </p:tgtEl>
                                      </p:cBhvr>
                                    </p:animEffect>
                                  </p:childTnLst>
                                </p:cTn>
                              </p:par>
                            </p:childTnLst>
                          </p:cTn>
                        </p:par>
                        <p:par>
                          <p:cTn id="107" fill="hold">
                            <p:stCondLst>
                              <p:cond delay="1000"/>
                            </p:stCondLst>
                            <p:childTnLst>
                              <p:par>
                                <p:cTn id="108" presetID="9" presetClass="entr" presetSubtype="0" fill="hold" grpId="0" nodeType="afterEffect">
                                  <p:stCondLst>
                                    <p:cond delay="0"/>
                                  </p:stCondLst>
                                  <p:childTnLst>
                                    <p:set>
                                      <p:cBhvr>
                                        <p:cTn id="109" dur="1" fill="hold">
                                          <p:stCondLst>
                                            <p:cond delay="0"/>
                                          </p:stCondLst>
                                        </p:cTn>
                                        <p:tgtEl>
                                          <p:spTgt spid="2411548"/>
                                        </p:tgtEl>
                                        <p:attrNameLst>
                                          <p:attrName>style.visibility</p:attrName>
                                        </p:attrNameLst>
                                      </p:cBhvr>
                                      <p:to>
                                        <p:strVal val="visible"/>
                                      </p:to>
                                    </p:set>
                                    <p:animEffect transition="in" filter="dissolve">
                                      <p:cBhvr>
                                        <p:cTn id="110" dur="500"/>
                                        <p:tgtEl>
                                          <p:spTgt spid="2411548"/>
                                        </p:tgtEl>
                                      </p:cBhvr>
                                    </p:animEffect>
                                  </p:childTnLst>
                                  <p:subTnLst>
                                    <p:set>
                                      <p:cBhvr override="childStyle">
                                        <p:cTn dur="1" fill="hold" display="0" masterRel="nextClick" afterEffect="1"/>
                                        <p:tgtEl>
                                          <p:spTgt spid="2411548"/>
                                        </p:tgtEl>
                                        <p:attrNameLst>
                                          <p:attrName>style.visibility</p:attrName>
                                        </p:attrNameLst>
                                      </p:cBhvr>
                                      <p:to>
                                        <p:strVal val="hidden"/>
                                      </p:to>
                                    </p:set>
                                  </p:subTnLst>
                                </p:cTn>
                              </p:par>
                            </p:childTnLst>
                          </p:cTn>
                        </p:par>
                      </p:childTnLst>
                    </p:cTn>
                  </p:par>
                  <p:par>
                    <p:cTn id="111" fill="hold">
                      <p:stCondLst>
                        <p:cond delay="indefinite"/>
                      </p:stCondLst>
                      <p:childTnLst>
                        <p:par>
                          <p:cTn id="112" fill="hold">
                            <p:stCondLst>
                              <p:cond delay="0"/>
                            </p:stCondLst>
                            <p:childTnLst>
                              <p:par>
                                <p:cTn id="113" presetID="9" presetClass="entr" presetSubtype="0" fill="hold" grpId="0" nodeType="clickEffect">
                                  <p:stCondLst>
                                    <p:cond delay="0"/>
                                  </p:stCondLst>
                                  <p:childTnLst>
                                    <p:set>
                                      <p:cBhvr>
                                        <p:cTn id="114" dur="1" fill="hold">
                                          <p:stCondLst>
                                            <p:cond delay="0"/>
                                          </p:stCondLst>
                                        </p:cTn>
                                        <p:tgtEl>
                                          <p:spTgt spid="2411549"/>
                                        </p:tgtEl>
                                        <p:attrNameLst>
                                          <p:attrName>style.visibility</p:attrName>
                                        </p:attrNameLst>
                                      </p:cBhvr>
                                      <p:to>
                                        <p:strVal val="visible"/>
                                      </p:to>
                                    </p:set>
                                    <p:animEffect transition="in" filter="dissolve">
                                      <p:cBhvr>
                                        <p:cTn id="115" dur="500"/>
                                        <p:tgtEl>
                                          <p:spTgt spid="2411549"/>
                                        </p:tgtEl>
                                      </p:cBhvr>
                                    </p:animEffect>
                                  </p:childTnLst>
                                  <p:subTnLst>
                                    <p:set>
                                      <p:cBhvr override="childStyle">
                                        <p:cTn dur="1" fill="hold" display="0" masterRel="nextClick" afterEffect="1"/>
                                        <p:tgtEl>
                                          <p:spTgt spid="2411549"/>
                                        </p:tgtEl>
                                        <p:attrNameLst>
                                          <p:attrName>style.visibility</p:attrName>
                                        </p:attrNameLst>
                                      </p:cBhvr>
                                      <p:to>
                                        <p:strVal val="hidden"/>
                                      </p:to>
                                    </p:set>
                                  </p:subTnLst>
                                </p:cTn>
                              </p:par>
                            </p:childTnLst>
                          </p:cTn>
                        </p:par>
                      </p:childTnLst>
                    </p:cTn>
                  </p:par>
                  <p:par>
                    <p:cTn id="116" fill="hold">
                      <p:stCondLst>
                        <p:cond delay="indefinite"/>
                      </p:stCondLst>
                      <p:childTnLst>
                        <p:par>
                          <p:cTn id="117" fill="hold">
                            <p:stCondLst>
                              <p:cond delay="0"/>
                            </p:stCondLst>
                            <p:childTnLst>
                              <p:par>
                                <p:cTn id="118" presetID="9" presetClass="entr" presetSubtype="0" fill="hold" grpId="0" nodeType="clickEffect">
                                  <p:stCondLst>
                                    <p:cond delay="0"/>
                                  </p:stCondLst>
                                  <p:childTnLst>
                                    <p:set>
                                      <p:cBhvr>
                                        <p:cTn id="119" dur="1" fill="hold">
                                          <p:stCondLst>
                                            <p:cond delay="0"/>
                                          </p:stCondLst>
                                        </p:cTn>
                                        <p:tgtEl>
                                          <p:spTgt spid="2411550"/>
                                        </p:tgtEl>
                                        <p:attrNameLst>
                                          <p:attrName>style.visibility</p:attrName>
                                        </p:attrNameLst>
                                      </p:cBhvr>
                                      <p:to>
                                        <p:strVal val="visible"/>
                                      </p:to>
                                    </p:set>
                                    <p:animEffect transition="in" filter="dissolve">
                                      <p:cBhvr>
                                        <p:cTn id="120" dur="500"/>
                                        <p:tgtEl>
                                          <p:spTgt spid="2411550"/>
                                        </p:tgtEl>
                                      </p:cBhvr>
                                    </p:animEffect>
                                  </p:childTnLst>
                                  <p:subTnLst>
                                    <p:set>
                                      <p:cBhvr override="childStyle">
                                        <p:cTn dur="1" fill="hold" display="0" masterRel="nextClick" afterEffect="1"/>
                                        <p:tgtEl>
                                          <p:spTgt spid="2411550"/>
                                        </p:tgtEl>
                                        <p:attrNameLst>
                                          <p:attrName>style.visibility</p:attrName>
                                        </p:attrNameLst>
                                      </p:cBhvr>
                                      <p:to>
                                        <p:strVal val="hidden"/>
                                      </p:to>
                                    </p:set>
                                  </p:subTnLst>
                                </p:cTn>
                              </p:par>
                            </p:childTnLst>
                          </p:cTn>
                        </p:par>
                      </p:childTnLst>
                    </p:cTn>
                  </p:par>
                  <p:par>
                    <p:cTn id="121" fill="hold">
                      <p:stCondLst>
                        <p:cond delay="indefinite"/>
                      </p:stCondLst>
                      <p:childTnLst>
                        <p:par>
                          <p:cTn id="122" fill="hold">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2411551"/>
                                        </p:tgtEl>
                                        <p:attrNameLst>
                                          <p:attrName>style.visibility</p:attrName>
                                        </p:attrNameLst>
                                      </p:cBhvr>
                                      <p:to>
                                        <p:strVal val="visible"/>
                                      </p:to>
                                    </p:set>
                                    <p:animEffect transition="in" filter="dissolve">
                                      <p:cBhvr>
                                        <p:cTn id="125" dur="500"/>
                                        <p:tgtEl>
                                          <p:spTgt spid="2411551"/>
                                        </p:tgtEl>
                                      </p:cBhvr>
                                    </p:animEffect>
                                  </p:childTnLst>
                                  <p:subTnLst>
                                    <p:set>
                                      <p:cBhvr override="childStyle">
                                        <p:cTn dur="1" fill="hold" display="0" masterRel="nextClick" afterEffect="1"/>
                                        <p:tgtEl>
                                          <p:spTgt spid="2411551"/>
                                        </p:tgtEl>
                                        <p:attrNameLst>
                                          <p:attrName>style.visibility</p:attrName>
                                        </p:attrNameLst>
                                      </p:cBhvr>
                                      <p:to>
                                        <p:strVal val="hidden"/>
                                      </p:to>
                                    </p:set>
                                  </p:sub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2411532"/>
                                        </p:tgtEl>
                                        <p:attrNameLst>
                                          <p:attrName>style.visibility</p:attrName>
                                        </p:attrNameLst>
                                      </p:cBhvr>
                                      <p:to>
                                        <p:strVal val="visible"/>
                                      </p:to>
                                    </p:set>
                                    <p:animEffect transition="in" filter="wipe(left)">
                                      <p:cBhvr>
                                        <p:cTn id="130" dur="500"/>
                                        <p:tgtEl>
                                          <p:spTgt spid="2411532"/>
                                        </p:tgtEl>
                                      </p:cBhvr>
                                    </p:animEffect>
                                  </p:childTnLst>
                                </p:cTn>
                              </p:par>
                            </p:childTnLst>
                          </p:cTn>
                        </p:par>
                        <p:par>
                          <p:cTn id="131" fill="hold">
                            <p:stCondLst>
                              <p:cond delay="500"/>
                            </p:stCondLst>
                            <p:childTnLst>
                              <p:par>
                                <p:cTn id="132" presetID="22" presetClass="entr" presetSubtype="8" fill="hold" grpId="0" nodeType="afterEffect">
                                  <p:stCondLst>
                                    <p:cond delay="0"/>
                                  </p:stCondLst>
                                  <p:childTnLst>
                                    <p:set>
                                      <p:cBhvr>
                                        <p:cTn id="133" dur="1" fill="hold">
                                          <p:stCondLst>
                                            <p:cond delay="0"/>
                                          </p:stCondLst>
                                        </p:cTn>
                                        <p:tgtEl>
                                          <p:spTgt spid="2411533"/>
                                        </p:tgtEl>
                                        <p:attrNameLst>
                                          <p:attrName>style.visibility</p:attrName>
                                        </p:attrNameLst>
                                      </p:cBhvr>
                                      <p:to>
                                        <p:strVal val="visible"/>
                                      </p:to>
                                    </p:set>
                                    <p:animEffect transition="in" filter="wipe(left)">
                                      <p:cBhvr>
                                        <p:cTn id="134" dur="500"/>
                                        <p:tgtEl>
                                          <p:spTgt spid="2411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1522" grpId="0" autoUpdateAnimBg="0"/>
      <p:bldP spid="2411523" grpId="0" animBg="1" autoUpdateAnimBg="0"/>
      <p:bldP spid="2411524" grpId="0" animBg="1" autoUpdateAnimBg="0"/>
      <p:bldP spid="2411525" grpId="0" animBg="1"/>
      <p:bldP spid="2411526" grpId="0" animBg="1" autoUpdateAnimBg="0"/>
      <p:bldP spid="2411527" grpId="0" animBg="1" autoUpdateAnimBg="0"/>
      <p:bldP spid="2411528" grpId="0" animBg="1" autoUpdateAnimBg="0"/>
      <p:bldP spid="2411529" grpId="0" animBg="1"/>
      <p:bldP spid="2411530" grpId="0" animBg="1"/>
      <p:bldP spid="2411531" grpId="0" animBg="1"/>
      <p:bldP spid="2411532" grpId="0" animBg="1"/>
      <p:bldP spid="2411533" grpId="0" animBg="1"/>
      <p:bldP spid="2411534" grpId="0" animBg="1" autoUpdateAnimBg="0"/>
      <p:bldP spid="2411535" grpId="0" animBg="1"/>
      <p:bldP spid="2411536" grpId="0" animBg="1" autoUpdateAnimBg="0"/>
      <p:bldP spid="2411537" grpId="0" animBg="1"/>
      <p:bldP spid="2411538" grpId="0" animBg="1" autoUpdateAnimBg="0"/>
      <p:bldP spid="2411539" grpId="0" animBg="1" autoUpdateAnimBg="0"/>
      <p:bldP spid="2411540" grpId="0" animBg="1"/>
      <p:bldP spid="2411541" grpId="0" animBg="1"/>
      <p:bldP spid="2411542" grpId="0" autoUpdateAnimBg="0"/>
      <p:bldP spid="2411543" grpId="0" autoUpdateAnimBg="0"/>
      <p:bldP spid="2411544" grpId="0" autoUpdateAnimBg="0"/>
      <p:bldP spid="2411545" grpId="0" autoUpdateAnimBg="0"/>
      <p:bldP spid="2411546" grpId="0" autoUpdateAnimBg="0"/>
      <p:bldP spid="2411547" grpId="0" autoUpdateAnimBg="0"/>
      <p:bldP spid="2411548" grpId="0" autoUpdateAnimBg="0"/>
      <p:bldP spid="2411549" grpId="0" autoUpdateAnimBg="0"/>
      <p:bldP spid="2411550" grpId="0" autoUpdateAnimBg="0"/>
      <p:bldP spid="241155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投影片編號版面配置區 3"/>
          <p:cNvSpPr>
            <a:spLocks noGrp="1"/>
          </p:cNvSpPr>
          <p:nvPr>
            <p:ph type="sldNum" sz="quarter" idx="12"/>
          </p:nvPr>
        </p:nvSpPr>
        <p:spPr/>
        <p:txBody>
          <a:bodyPr/>
          <a:lstStyle/>
          <a:p>
            <a:pPr>
              <a:defRPr/>
            </a:pPr>
            <a:fld id="{257F2D73-AEE6-4BD4-ABED-715B6BFA91D7}" type="slidenum">
              <a:rPr lang="en-US" altLang="zh-TW"/>
              <a:pPr>
                <a:defRPr/>
              </a:pPr>
              <a:t>3</a:t>
            </a:fld>
            <a:endParaRPr lang="en-US" altLang="zh-TW"/>
          </a:p>
        </p:txBody>
      </p:sp>
      <p:sp>
        <p:nvSpPr>
          <p:cNvPr id="271363" name="Rectangle 2"/>
          <p:cNvSpPr>
            <a:spLocks noChangeArrowheads="1"/>
          </p:cNvSpPr>
          <p:nvPr/>
        </p:nvSpPr>
        <p:spPr bwMode="auto">
          <a:xfrm>
            <a:off x="533400" y="0"/>
            <a:ext cx="7772400" cy="1143000"/>
          </a:xfrm>
          <a:prstGeom prst="rect">
            <a:avLst/>
          </a:prstGeom>
          <a:noFill/>
          <a:ln w="9525">
            <a:noFill/>
            <a:miter lim="800000"/>
            <a:headEnd/>
            <a:tailEnd/>
          </a:ln>
        </p:spPr>
        <p:txBody>
          <a:bodyPr anchorCtr="1"/>
          <a:lstStyle/>
          <a:p>
            <a:r>
              <a:rPr lang="zh-TW" altLang="en-US" sz="4000" b="1">
                <a:solidFill>
                  <a:srgbClr val="FFFFCC"/>
                </a:solidFill>
                <a:latin typeface="Times New Roman" pitchFamily="18" charset="0"/>
                <a:ea typeface="標楷體" pitchFamily="65" charset="-120"/>
              </a:rPr>
              <a:t>五力分析</a:t>
            </a:r>
            <a:endParaRPr lang="zh-TW" altLang="en-US" sz="4000" b="1">
              <a:solidFill>
                <a:srgbClr val="FFFFCC"/>
              </a:solidFill>
              <a:latin typeface="標楷體" pitchFamily="65" charset="-120"/>
              <a:ea typeface="標楷體" pitchFamily="65" charset="-120"/>
            </a:endParaRPr>
          </a:p>
        </p:txBody>
      </p:sp>
      <p:sp>
        <p:nvSpPr>
          <p:cNvPr id="2412547" name="AutoShape 3"/>
          <p:cNvSpPr>
            <a:spLocks noChangeArrowheads="1"/>
          </p:cNvSpPr>
          <p:nvPr/>
        </p:nvSpPr>
        <p:spPr bwMode="auto">
          <a:xfrm>
            <a:off x="306388" y="2441575"/>
            <a:ext cx="2743200" cy="1524000"/>
          </a:xfrm>
          <a:prstGeom prst="hexagon">
            <a:avLst>
              <a:gd name="adj" fmla="val 45000"/>
              <a:gd name="vf" fmla="val 115470"/>
            </a:avLst>
          </a:prstGeom>
          <a:solidFill>
            <a:srgbClr val="99FF33"/>
          </a:solidFill>
          <a:ln w="9525">
            <a:solidFill>
              <a:schemeClr val="tx1"/>
            </a:solidFill>
            <a:miter lim="800000"/>
            <a:headEnd/>
            <a:tailEnd/>
          </a:ln>
        </p:spPr>
        <p:txBody>
          <a:bodyPr wrap="none" anchor="ctr"/>
          <a:lstStyle/>
          <a:p>
            <a:pPr algn="l"/>
            <a:r>
              <a:rPr lang="zh-TW" altLang="en-US" b="1">
                <a:solidFill>
                  <a:srgbClr val="FF0066"/>
                </a:solidFill>
                <a:ea typeface="標楷體" pitchFamily="65" charset="-120"/>
              </a:rPr>
              <a:t>供應商的議價能力</a:t>
            </a:r>
          </a:p>
          <a:p>
            <a:pPr algn="l"/>
            <a:r>
              <a:rPr lang="zh-TW" altLang="en-US" sz="1600">
                <a:solidFill>
                  <a:srgbClr val="FF0066"/>
                </a:solidFill>
                <a:ea typeface="標楷體" pitchFamily="65" charset="-120"/>
              </a:rPr>
              <a:t>如：本校學生來源的</a:t>
            </a:r>
          </a:p>
          <a:p>
            <a:pPr algn="l"/>
            <a:r>
              <a:rPr lang="zh-TW" altLang="en-US" sz="1600">
                <a:solidFill>
                  <a:srgbClr val="FF0066"/>
                </a:solidFill>
                <a:ea typeface="標楷體" pitchFamily="65" charset="-120"/>
              </a:rPr>
              <a:t>各專科、職業學校學</a:t>
            </a:r>
          </a:p>
          <a:p>
            <a:pPr algn="l"/>
            <a:r>
              <a:rPr lang="zh-TW" altLang="en-US" sz="1600">
                <a:solidFill>
                  <a:srgbClr val="FF0066"/>
                </a:solidFill>
                <a:ea typeface="標楷體" pitchFamily="65" charset="-120"/>
              </a:rPr>
              <a:t>生對本校的評價。</a:t>
            </a:r>
          </a:p>
        </p:txBody>
      </p:sp>
      <p:sp>
        <p:nvSpPr>
          <p:cNvPr id="2412548" name="AutoShape 4"/>
          <p:cNvSpPr>
            <a:spLocks noChangeArrowheads="1"/>
          </p:cNvSpPr>
          <p:nvPr/>
        </p:nvSpPr>
        <p:spPr bwMode="auto">
          <a:xfrm>
            <a:off x="6173788" y="2441575"/>
            <a:ext cx="2667000" cy="1524000"/>
          </a:xfrm>
          <a:prstGeom prst="hexagon">
            <a:avLst>
              <a:gd name="adj" fmla="val 43750"/>
              <a:gd name="vf" fmla="val 115470"/>
            </a:avLst>
          </a:prstGeom>
          <a:solidFill>
            <a:srgbClr val="99FF33"/>
          </a:solidFill>
          <a:ln w="9525">
            <a:solidFill>
              <a:schemeClr val="tx1"/>
            </a:solidFill>
            <a:miter lim="800000"/>
            <a:headEnd/>
            <a:tailEnd/>
          </a:ln>
        </p:spPr>
        <p:txBody>
          <a:bodyPr wrap="none" anchor="ctr"/>
          <a:lstStyle/>
          <a:p>
            <a:r>
              <a:rPr lang="zh-TW" altLang="en-US" b="1">
                <a:solidFill>
                  <a:srgbClr val="FF0066"/>
                </a:solidFill>
                <a:ea typeface="標楷體" pitchFamily="65" charset="-120"/>
              </a:rPr>
              <a:t>顧客的議僳能力</a:t>
            </a:r>
          </a:p>
          <a:p>
            <a:r>
              <a:rPr lang="zh-TW" altLang="en-US" sz="1600">
                <a:solidFill>
                  <a:srgbClr val="FF0066"/>
                </a:solidFill>
                <a:ea typeface="標楷體" pitchFamily="65" charset="-120"/>
              </a:rPr>
              <a:t>如：資訊管理相關產業</a:t>
            </a:r>
          </a:p>
          <a:p>
            <a:r>
              <a:rPr lang="zh-TW" altLang="en-US" sz="1600">
                <a:solidFill>
                  <a:srgbClr val="FF0066"/>
                </a:solidFill>
                <a:ea typeface="標楷體" pitchFamily="65" charset="-120"/>
              </a:rPr>
              <a:t>對本系學生的評價。</a:t>
            </a:r>
          </a:p>
        </p:txBody>
      </p:sp>
      <p:grpSp>
        <p:nvGrpSpPr>
          <p:cNvPr id="2" name="Group 5"/>
          <p:cNvGrpSpPr>
            <a:grpSpLocks/>
          </p:cNvGrpSpPr>
          <p:nvPr/>
        </p:nvGrpSpPr>
        <p:grpSpPr bwMode="auto">
          <a:xfrm>
            <a:off x="3049588" y="2289175"/>
            <a:ext cx="3071812" cy="1828800"/>
            <a:chOff x="1872" y="1632"/>
            <a:chExt cx="1935" cy="1152"/>
          </a:xfrm>
        </p:grpSpPr>
        <p:sp>
          <p:nvSpPr>
            <p:cNvPr id="271379" name="AutoShape 6"/>
            <p:cNvSpPr>
              <a:spLocks noChangeArrowheads="1"/>
            </p:cNvSpPr>
            <p:nvPr/>
          </p:nvSpPr>
          <p:spPr bwMode="auto">
            <a:xfrm>
              <a:off x="2233" y="1632"/>
              <a:ext cx="1559" cy="288"/>
            </a:xfrm>
            <a:prstGeom prst="homePlate">
              <a:avLst>
                <a:gd name="adj" fmla="val 135330"/>
              </a:avLst>
            </a:prstGeom>
            <a:solidFill>
              <a:schemeClr val="tx2"/>
            </a:solidFill>
            <a:ln w="9525">
              <a:noFill/>
              <a:miter lim="800000"/>
              <a:headEnd/>
              <a:tailEnd/>
            </a:ln>
          </p:spPr>
          <p:txBody>
            <a:bodyPr wrap="none" anchor="ctr"/>
            <a:lstStyle/>
            <a:p>
              <a:endParaRPr lang="zh-TW" altLang="en-US"/>
            </a:p>
          </p:txBody>
        </p:sp>
        <p:sp>
          <p:nvSpPr>
            <p:cNvPr id="271380" name="AutoShape 7"/>
            <p:cNvSpPr>
              <a:spLocks noChangeArrowheads="1"/>
            </p:cNvSpPr>
            <p:nvPr/>
          </p:nvSpPr>
          <p:spPr bwMode="auto">
            <a:xfrm>
              <a:off x="2256" y="2208"/>
              <a:ext cx="1551" cy="288"/>
            </a:xfrm>
            <a:prstGeom prst="homePlate">
              <a:avLst>
                <a:gd name="adj" fmla="val 134635"/>
              </a:avLst>
            </a:prstGeom>
            <a:solidFill>
              <a:schemeClr val="tx2"/>
            </a:solidFill>
            <a:ln w="9525">
              <a:noFill/>
              <a:miter lim="800000"/>
              <a:headEnd/>
              <a:tailEnd/>
            </a:ln>
          </p:spPr>
          <p:txBody>
            <a:bodyPr wrap="none" anchor="ctr"/>
            <a:lstStyle/>
            <a:p>
              <a:endParaRPr lang="zh-TW" altLang="en-US"/>
            </a:p>
          </p:txBody>
        </p:sp>
        <p:sp>
          <p:nvSpPr>
            <p:cNvPr id="271381" name="AutoShape 8"/>
            <p:cNvSpPr>
              <a:spLocks noChangeArrowheads="1"/>
            </p:cNvSpPr>
            <p:nvPr/>
          </p:nvSpPr>
          <p:spPr bwMode="auto">
            <a:xfrm flipH="1">
              <a:off x="1872" y="1920"/>
              <a:ext cx="1559" cy="288"/>
            </a:xfrm>
            <a:prstGeom prst="homePlate">
              <a:avLst>
                <a:gd name="adj" fmla="val 135330"/>
              </a:avLst>
            </a:prstGeom>
            <a:solidFill>
              <a:schemeClr val="tx2"/>
            </a:solidFill>
            <a:ln w="9525">
              <a:noFill/>
              <a:miter lim="800000"/>
              <a:headEnd/>
              <a:tailEnd/>
            </a:ln>
          </p:spPr>
          <p:txBody>
            <a:bodyPr wrap="none" anchor="ctr"/>
            <a:lstStyle/>
            <a:p>
              <a:endParaRPr lang="zh-TW" altLang="en-US"/>
            </a:p>
          </p:txBody>
        </p:sp>
        <p:sp>
          <p:nvSpPr>
            <p:cNvPr id="271382" name="AutoShape 9"/>
            <p:cNvSpPr>
              <a:spLocks noChangeArrowheads="1"/>
            </p:cNvSpPr>
            <p:nvPr/>
          </p:nvSpPr>
          <p:spPr bwMode="auto">
            <a:xfrm flipH="1">
              <a:off x="1895" y="2496"/>
              <a:ext cx="1551" cy="288"/>
            </a:xfrm>
            <a:prstGeom prst="homePlate">
              <a:avLst>
                <a:gd name="adj" fmla="val 134635"/>
              </a:avLst>
            </a:prstGeom>
            <a:solidFill>
              <a:schemeClr val="tx2"/>
            </a:solidFill>
            <a:ln w="9525">
              <a:noFill/>
              <a:miter lim="800000"/>
              <a:headEnd/>
              <a:tailEnd/>
            </a:ln>
          </p:spPr>
          <p:txBody>
            <a:bodyPr wrap="none" anchor="ctr"/>
            <a:lstStyle/>
            <a:p>
              <a:endParaRPr lang="zh-TW" altLang="en-US"/>
            </a:p>
          </p:txBody>
        </p:sp>
        <p:sp>
          <p:nvSpPr>
            <p:cNvPr id="271383" name="Text Box 10"/>
            <p:cNvSpPr txBox="1">
              <a:spLocks noChangeArrowheads="1"/>
            </p:cNvSpPr>
            <p:nvPr/>
          </p:nvSpPr>
          <p:spPr bwMode="auto">
            <a:xfrm>
              <a:off x="2209" y="1741"/>
              <a:ext cx="1296" cy="847"/>
            </a:xfrm>
            <a:prstGeom prst="rect">
              <a:avLst/>
            </a:prstGeom>
            <a:noFill/>
            <a:ln w="9525">
              <a:noFill/>
              <a:miter lim="800000"/>
              <a:headEnd/>
              <a:tailEnd/>
            </a:ln>
          </p:spPr>
          <p:txBody>
            <a:bodyPr>
              <a:spAutoFit/>
            </a:bodyPr>
            <a:lstStyle/>
            <a:p>
              <a:pPr algn="l">
                <a:spcBef>
                  <a:spcPct val="50000"/>
                </a:spcBef>
              </a:pPr>
              <a:r>
                <a:rPr lang="zh-TW" altLang="en-US" b="1">
                  <a:solidFill>
                    <a:srgbClr val="000099"/>
                  </a:solidFill>
                  <a:ea typeface="標楷體" pitchFamily="65" charset="-120"/>
                </a:rPr>
                <a:t>現有競爭者的威脅</a:t>
              </a:r>
            </a:p>
            <a:p>
              <a:pPr algn="l"/>
              <a:r>
                <a:rPr lang="zh-TW" altLang="en-US" sz="1600">
                  <a:solidFill>
                    <a:srgbClr val="000099"/>
                  </a:solidFill>
                  <a:ea typeface="標楷體" pitchFamily="65" charset="-120"/>
                </a:rPr>
                <a:t>如：一般大學、技職學校所設立之資訊管理相關系所畢業之學生等等。</a:t>
              </a:r>
            </a:p>
          </p:txBody>
        </p:sp>
      </p:grpSp>
      <p:sp>
        <p:nvSpPr>
          <p:cNvPr id="2412555" name="AutoShape 11"/>
          <p:cNvSpPr>
            <a:spLocks noChangeArrowheads="1"/>
          </p:cNvSpPr>
          <p:nvPr/>
        </p:nvSpPr>
        <p:spPr bwMode="auto">
          <a:xfrm rot="-5400000">
            <a:off x="3660775" y="4268788"/>
            <a:ext cx="1597025" cy="2209800"/>
          </a:xfrm>
          <a:prstGeom prst="homePlate">
            <a:avLst>
              <a:gd name="adj" fmla="val 25000"/>
            </a:avLst>
          </a:prstGeom>
          <a:solidFill>
            <a:srgbClr val="FFCC66"/>
          </a:solidFill>
          <a:ln w="9525">
            <a:solidFill>
              <a:schemeClr val="tx1"/>
            </a:solidFill>
            <a:miter lim="800000"/>
            <a:headEnd/>
            <a:tailEnd/>
          </a:ln>
        </p:spPr>
        <p:txBody>
          <a:bodyPr vert="eaVert" wrap="none" anchor="ctr"/>
          <a:lstStyle/>
          <a:p>
            <a:r>
              <a:rPr lang="zh-TW" altLang="en-US" b="1">
                <a:solidFill>
                  <a:srgbClr val="FF0066"/>
                </a:solidFill>
                <a:ea typeface="標楷體" pitchFamily="65" charset="-120"/>
              </a:rPr>
              <a:t>替代品的威脅</a:t>
            </a:r>
          </a:p>
          <a:p>
            <a:r>
              <a:rPr lang="zh-TW" altLang="en-US" sz="1600">
                <a:solidFill>
                  <a:srgbClr val="FF0066"/>
                </a:solidFill>
                <a:ea typeface="標楷體" pitchFamily="65" charset="-120"/>
              </a:rPr>
              <a:t>如：各地職訓中心所訓</a:t>
            </a:r>
          </a:p>
          <a:p>
            <a:r>
              <a:rPr lang="zh-TW" altLang="en-US" sz="1600">
                <a:solidFill>
                  <a:srgbClr val="FF0066"/>
                </a:solidFill>
                <a:ea typeface="標楷體" pitchFamily="65" charset="-120"/>
              </a:rPr>
              <a:t>練之學員、其它有志於</a:t>
            </a:r>
          </a:p>
          <a:p>
            <a:r>
              <a:rPr lang="zh-TW" altLang="en-US" sz="1600">
                <a:solidFill>
                  <a:srgbClr val="FF0066"/>
                </a:solidFill>
                <a:ea typeface="標楷體" pitchFamily="65" charset="-120"/>
              </a:rPr>
              <a:t>資訊產業的社會人士。</a:t>
            </a:r>
          </a:p>
          <a:p>
            <a:r>
              <a:rPr lang="zh-TW" altLang="en-US" sz="1600">
                <a:solidFill>
                  <a:srgbClr val="FF0066"/>
                </a:solidFill>
                <a:ea typeface="標楷體" pitchFamily="65" charset="-120"/>
              </a:rPr>
              <a:t>            </a:t>
            </a:r>
          </a:p>
        </p:txBody>
      </p:sp>
      <p:sp>
        <p:nvSpPr>
          <p:cNvPr id="2412556" name="AutoShape 12"/>
          <p:cNvSpPr>
            <a:spLocks noChangeArrowheads="1"/>
          </p:cNvSpPr>
          <p:nvPr/>
        </p:nvSpPr>
        <p:spPr bwMode="auto">
          <a:xfrm rot="5400000" flipV="1">
            <a:off x="3926682" y="421481"/>
            <a:ext cx="1447800" cy="1982787"/>
          </a:xfrm>
          <a:prstGeom prst="homePlate">
            <a:avLst>
              <a:gd name="adj" fmla="val 15903"/>
            </a:avLst>
          </a:prstGeom>
          <a:solidFill>
            <a:srgbClr val="FFCC66"/>
          </a:solidFill>
          <a:ln w="9525">
            <a:solidFill>
              <a:schemeClr val="tx1"/>
            </a:solidFill>
            <a:miter lim="800000"/>
            <a:headEnd/>
            <a:tailEnd/>
          </a:ln>
        </p:spPr>
        <p:txBody>
          <a:bodyPr vert="eaVert" wrap="none" anchor="ctr"/>
          <a:lstStyle/>
          <a:p>
            <a:pPr algn="l"/>
            <a:r>
              <a:rPr lang="zh-TW" altLang="en-US" b="1">
                <a:solidFill>
                  <a:schemeClr val="hlink"/>
                </a:solidFill>
                <a:ea typeface="標楷體" pitchFamily="65" charset="-120"/>
              </a:rPr>
              <a:t>新進入者的脅迫</a:t>
            </a:r>
          </a:p>
          <a:p>
            <a:pPr algn="l"/>
            <a:r>
              <a:rPr lang="zh-TW" altLang="en-US" sz="1600">
                <a:solidFill>
                  <a:schemeClr val="hlink"/>
                </a:solidFill>
                <a:ea typeface="標楷體" pitchFamily="65" charset="-120"/>
              </a:rPr>
              <a:t>如新設立的資訊管理</a:t>
            </a:r>
          </a:p>
          <a:p>
            <a:pPr algn="l"/>
            <a:r>
              <a:rPr lang="zh-TW" altLang="en-US" sz="1600">
                <a:solidFill>
                  <a:schemeClr val="hlink"/>
                </a:solidFill>
                <a:ea typeface="標楷體" pitchFamily="65" charset="-120"/>
              </a:rPr>
              <a:t>相關系所、開放</a:t>
            </a:r>
            <a:r>
              <a:rPr lang="en-US" altLang="zh-TW" sz="1600">
                <a:solidFill>
                  <a:schemeClr val="hlink"/>
                </a:solidFill>
                <a:ea typeface="標楷體" pitchFamily="65" charset="-120"/>
              </a:rPr>
              <a:t>WTO</a:t>
            </a:r>
          </a:p>
          <a:p>
            <a:pPr algn="l"/>
            <a:r>
              <a:rPr lang="zh-TW" altLang="en-US" sz="1600">
                <a:solidFill>
                  <a:schemeClr val="hlink"/>
                </a:solidFill>
                <a:ea typeface="標楷體" pitchFamily="65" charset="-120"/>
              </a:rPr>
              <a:t>後的國外學府</a:t>
            </a:r>
          </a:p>
        </p:txBody>
      </p:sp>
      <p:sp>
        <p:nvSpPr>
          <p:cNvPr id="2412557" name="Text Box 13"/>
          <p:cNvSpPr txBox="1">
            <a:spLocks noChangeArrowheads="1"/>
          </p:cNvSpPr>
          <p:nvPr/>
        </p:nvSpPr>
        <p:spPr bwMode="auto">
          <a:xfrm>
            <a:off x="342900" y="457200"/>
            <a:ext cx="2286000" cy="1800225"/>
          </a:xfrm>
          <a:prstGeom prst="rect">
            <a:avLst/>
          </a:prstGeom>
          <a:solidFill>
            <a:schemeClr val="bg2"/>
          </a:solidFill>
          <a:ln w="9525">
            <a:noFill/>
            <a:miter lim="800000"/>
            <a:headEnd/>
            <a:tailEnd/>
          </a:ln>
        </p:spPr>
        <p:txBody>
          <a:bodyPr>
            <a:spAutoFit/>
          </a:bodyPr>
          <a:lstStyle/>
          <a:p>
            <a:pPr>
              <a:lnSpc>
                <a:spcPct val="80000"/>
              </a:lnSpc>
              <a:spcBef>
                <a:spcPct val="50000"/>
              </a:spcBef>
            </a:pPr>
            <a:r>
              <a:rPr lang="zh-TW" altLang="en-US" b="1">
                <a:solidFill>
                  <a:srgbClr val="FFFF00"/>
                </a:solidFill>
                <a:ea typeface="標楷體" pitchFamily="65" charset="-120"/>
              </a:rPr>
              <a:t>建立進入障礙</a:t>
            </a:r>
          </a:p>
          <a:p>
            <a:pPr algn="l">
              <a:lnSpc>
                <a:spcPct val="80000"/>
              </a:lnSpc>
              <a:spcBef>
                <a:spcPct val="50000"/>
              </a:spcBef>
            </a:pPr>
            <a:r>
              <a:rPr lang="zh-TW" altLang="en-US" sz="1600">
                <a:solidFill>
                  <a:srgbClr val="FFFF00"/>
                </a:solidFill>
                <a:ea typeface="標楷體" pitchFamily="65" charset="-120"/>
              </a:rPr>
              <a:t>由於政府加入</a:t>
            </a:r>
            <a:r>
              <a:rPr lang="en-US" altLang="zh-TW" sz="1600">
                <a:solidFill>
                  <a:srgbClr val="FFFF00"/>
                </a:solidFill>
                <a:ea typeface="標楷體" pitchFamily="65" charset="-120"/>
              </a:rPr>
              <a:t>WTO</a:t>
            </a:r>
            <a:r>
              <a:rPr lang="zh-TW" altLang="en-US" sz="1600">
                <a:solidFill>
                  <a:srgbClr val="FFFF00"/>
                </a:solidFill>
                <a:ea typeface="標楷體" pitchFamily="65" charset="-120"/>
              </a:rPr>
              <a:t>，開放外國學校來台設校，因此進入障礙降低，唯有提升本系自身競爭力才能有效阻止其它校系與本校競爭資訊相關產業。</a:t>
            </a:r>
          </a:p>
        </p:txBody>
      </p:sp>
      <p:sp>
        <p:nvSpPr>
          <p:cNvPr id="2412558" name="Line 14"/>
          <p:cNvSpPr>
            <a:spLocks noChangeShapeType="1"/>
          </p:cNvSpPr>
          <p:nvPr/>
        </p:nvSpPr>
        <p:spPr bwMode="auto">
          <a:xfrm>
            <a:off x="2592388" y="1069975"/>
            <a:ext cx="990600" cy="304800"/>
          </a:xfrm>
          <a:prstGeom prst="line">
            <a:avLst/>
          </a:prstGeom>
          <a:noFill/>
          <a:ln w="57150">
            <a:solidFill>
              <a:schemeClr val="accent2"/>
            </a:solidFill>
            <a:round/>
            <a:headEnd/>
            <a:tailEnd type="triangle" w="med" len="med"/>
          </a:ln>
        </p:spPr>
        <p:txBody>
          <a:bodyPr/>
          <a:lstStyle/>
          <a:p>
            <a:endParaRPr lang="zh-TW" altLang="en-US"/>
          </a:p>
        </p:txBody>
      </p:sp>
      <p:sp>
        <p:nvSpPr>
          <p:cNvPr id="2412559" name="Text Box 15"/>
          <p:cNvSpPr txBox="1">
            <a:spLocks noChangeArrowheads="1"/>
          </p:cNvSpPr>
          <p:nvPr/>
        </p:nvSpPr>
        <p:spPr bwMode="auto">
          <a:xfrm>
            <a:off x="306388" y="5032375"/>
            <a:ext cx="2743200" cy="1214438"/>
          </a:xfrm>
          <a:prstGeom prst="rect">
            <a:avLst/>
          </a:prstGeom>
          <a:solidFill>
            <a:schemeClr val="bg2"/>
          </a:solidFill>
          <a:ln w="9525">
            <a:noFill/>
            <a:miter lim="800000"/>
            <a:headEnd/>
            <a:tailEnd/>
          </a:ln>
        </p:spPr>
        <p:txBody>
          <a:bodyPr>
            <a:spAutoFit/>
          </a:bodyPr>
          <a:lstStyle/>
          <a:p>
            <a:pPr algn="l">
              <a:lnSpc>
                <a:spcPct val="80000"/>
              </a:lnSpc>
              <a:spcBef>
                <a:spcPct val="50000"/>
              </a:spcBef>
            </a:pPr>
            <a:r>
              <a:rPr lang="zh-TW" altLang="en-US" b="1">
                <a:solidFill>
                  <a:srgbClr val="FFFF00"/>
                </a:solidFill>
                <a:ea typeface="標楷體" pitchFamily="65" charset="-120"/>
              </a:rPr>
              <a:t>均衡供應商對本系之力量</a:t>
            </a:r>
          </a:p>
          <a:p>
            <a:pPr algn="l">
              <a:lnSpc>
                <a:spcPct val="80000"/>
              </a:lnSpc>
              <a:spcBef>
                <a:spcPct val="50000"/>
              </a:spcBef>
            </a:pPr>
            <a:r>
              <a:rPr lang="zh-TW" altLang="en-US" sz="1600">
                <a:solidFill>
                  <a:srgbClr val="FFFF00"/>
                </a:solidFill>
                <a:ea typeface="標楷體" pitchFamily="65" charset="-120"/>
              </a:rPr>
              <a:t>如：提升本系的形象，使本系為高職、專科學校學生的第一志願，吸收更優秀的學生。</a:t>
            </a:r>
          </a:p>
        </p:txBody>
      </p:sp>
      <p:sp>
        <p:nvSpPr>
          <p:cNvPr id="2412560" name="Line 16"/>
          <p:cNvSpPr>
            <a:spLocks noChangeShapeType="1"/>
          </p:cNvSpPr>
          <p:nvPr/>
        </p:nvSpPr>
        <p:spPr bwMode="auto">
          <a:xfrm flipH="1" flipV="1">
            <a:off x="1830388" y="4041775"/>
            <a:ext cx="228600" cy="914400"/>
          </a:xfrm>
          <a:prstGeom prst="line">
            <a:avLst/>
          </a:prstGeom>
          <a:noFill/>
          <a:ln w="57150">
            <a:solidFill>
              <a:schemeClr val="accent2"/>
            </a:solidFill>
            <a:round/>
            <a:headEnd/>
            <a:tailEnd type="triangle" w="med" len="med"/>
          </a:ln>
        </p:spPr>
        <p:txBody>
          <a:bodyPr/>
          <a:lstStyle/>
          <a:p>
            <a:endParaRPr lang="zh-TW" altLang="en-US"/>
          </a:p>
        </p:txBody>
      </p:sp>
      <p:sp>
        <p:nvSpPr>
          <p:cNvPr id="2412561" name="Text Box 17"/>
          <p:cNvSpPr txBox="1">
            <a:spLocks noChangeArrowheads="1"/>
          </p:cNvSpPr>
          <p:nvPr/>
        </p:nvSpPr>
        <p:spPr bwMode="auto">
          <a:xfrm>
            <a:off x="6435725" y="5422900"/>
            <a:ext cx="2708275" cy="1019175"/>
          </a:xfrm>
          <a:prstGeom prst="rect">
            <a:avLst/>
          </a:prstGeom>
          <a:solidFill>
            <a:schemeClr val="bg2"/>
          </a:solidFill>
          <a:ln w="9525">
            <a:noFill/>
            <a:miter lim="800000"/>
            <a:headEnd/>
            <a:tailEnd/>
          </a:ln>
        </p:spPr>
        <p:txBody>
          <a:bodyPr>
            <a:spAutoFit/>
          </a:bodyPr>
          <a:lstStyle/>
          <a:p>
            <a:pPr algn="l">
              <a:lnSpc>
                <a:spcPct val="80000"/>
              </a:lnSpc>
              <a:spcBef>
                <a:spcPct val="50000"/>
              </a:spcBef>
            </a:pPr>
            <a:r>
              <a:rPr lang="zh-TW" altLang="en-US" b="1">
                <a:solidFill>
                  <a:srgbClr val="FFFF00"/>
                </a:solidFill>
                <a:ea typeface="標楷體" pitchFamily="65" charset="-120"/>
              </a:rPr>
              <a:t>讓本校學生更有附加價值</a:t>
            </a:r>
          </a:p>
          <a:p>
            <a:pPr algn="l">
              <a:lnSpc>
                <a:spcPct val="80000"/>
              </a:lnSpc>
              <a:spcBef>
                <a:spcPct val="50000"/>
              </a:spcBef>
            </a:pPr>
            <a:r>
              <a:rPr lang="zh-TW" altLang="en-US" sz="1600">
                <a:solidFill>
                  <a:srgbClr val="FFFF00"/>
                </a:solidFill>
                <a:ea typeface="標楷體" pitchFamily="65" charset="-120"/>
              </a:rPr>
              <a:t>即強調本系學生和替代品的差異性和優異性，增加附加價值，降低替代品的替代性。</a:t>
            </a:r>
          </a:p>
        </p:txBody>
      </p:sp>
      <p:sp>
        <p:nvSpPr>
          <p:cNvPr id="2412562" name="Line 18"/>
          <p:cNvSpPr>
            <a:spLocks noChangeShapeType="1"/>
          </p:cNvSpPr>
          <p:nvPr/>
        </p:nvSpPr>
        <p:spPr bwMode="auto">
          <a:xfrm flipH="1">
            <a:off x="5605463" y="5778500"/>
            <a:ext cx="773112" cy="39688"/>
          </a:xfrm>
          <a:prstGeom prst="line">
            <a:avLst/>
          </a:prstGeom>
          <a:noFill/>
          <a:ln w="57150">
            <a:solidFill>
              <a:schemeClr val="accent2"/>
            </a:solidFill>
            <a:round/>
            <a:headEnd/>
            <a:tailEnd type="triangle" w="med" len="med"/>
          </a:ln>
        </p:spPr>
        <p:txBody>
          <a:bodyPr/>
          <a:lstStyle/>
          <a:p>
            <a:endParaRPr lang="zh-TW" altLang="en-US"/>
          </a:p>
        </p:txBody>
      </p:sp>
      <p:sp>
        <p:nvSpPr>
          <p:cNvPr id="2412563" name="Text Box 19"/>
          <p:cNvSpPr txBox="1">
            <a:spLocks noChangeArrowheads="1"/>
          </p:cNvSpPr>
          <p:nvPr/>
        </p:nvSpPr>
        <p:spPr bwMode="auto">
          <a:xfrm>
            <a:off x="6249988" y="765175"/>
            <a:ext cx="2438400" cy="1019175"/>
          </a:xfrm>
          <a:prstGeom prst="rect">
            <a:avLst/>
          </a:prstGeom>
          <a:solidFill>
            <a:schemeClr val="bg2"/>
          </a:solidFill>
          <a:ln w="9525">
            <a:noFill/>
            <a:miter lim="800000"/>
            <a:headEnd/>
            <a:tailEnd/>
          </a:ln>
        </p:spPr>
        <p:txBody>
          <a:bodyPr>
            <a:spAutoFit/>
          </a:bodyPr>
          <a:lstStyle/>
          <a:p>
            <a:pPr algn="l">
              <a:lnSpc>
                <a:spcPct val="80000"/>
              </a:lnSpc>
              <a:spcBef>
                <a:spcPct val="50000"/>
              </a:spcBef>
            </a:pPr>
            <a:r>
              <a:rPr lang="zh-TW" altLang="en-US" b="1">
                <a:solidFill>
                  <a:srgbClr val="FFFF00"/>
                </a:solidFill>
                <a:ea typeface="標楷體" pitchFamily="65" charset="-120"/>
              </a:rPr>
              <a:t>建立轉換成本</a:t>
            </a:r>
          </a:p>
          <a:p>
            <a:pPr algn="l">
              <a:lnSpc>
                <a:spcPct val="80000"/>
              </a:lnSpc>
              <a:spcBef>
                <a:spcPct val="50000"/>
              </a:spcBef>
            </a:pPr>
            <a:r>
              <a:rPr lang="zh-TW" altLang="en-US" sz="1600">
                <a:solidFill>
                  <a:srgbClr val="FFFF00"/>
                </a:solidFill>
                <a:ea typeface="標楷體" pitchFamily="65" charset="-120"/>
              </a:rPr>
              <a:t>對於已在業界服務的本系系友，不斷提供進修服務，使其成為不可獲缺的大將。</a:t>
            </a:r>
          </a:p>
        </p:txBody>
      </p:sp>
      <p:sp>
        <p:nvSpPr>
          <p:cNvPr id="2412564" name="Line 20"/>
          <p:cNvSpPr>
            <a:spLocks noChangeShapeType="1"/>
          </p:cNvSpPr>
          <p:nvPr/>
        </p:nvSpPr>
        <p:spPr bwMode="auto">
          <a:xfrm flipH="1">
            <a:off x="7392988" y="1755775"/>
            <a:ext cx="76200" cy="609600"/>
          </a:xfrm>
          <a:prstGeom prst="line">
            <a:avLst/>
          </a:prstGeom>
          <a:noFill/>
          <a:ln w="57150">
            <a:solidFill>
              <a:schemeClr val="accent2"/>
            </a:solidFill>
            <a:round/>
            <a:headEnd/>
            <a:tailEnd type="triangle" w="med" len="med"/>
          </a:ln>
        </p:spPr>
        <p:txBody>
          <a:bodyPr/>
          <a:lstStyle/>
          <a:p>
            <a:endParaRPr lang="zh-TW" altLang="en-US"/>
          </a:p>
        </p:txBody>
      </p:sp>
      <p:sp>
        <p:nvSpPr>
          <p:cNvPr id="2412565" name="Text Box 21"/>
          <p:cNvSpPr txBox="1">
            <a:spLocks noChangeArrowheads="1"/>
          </p:cNvSpPr>
          <p:nvPr/>
        </p:nvSpPr>
        <p:spPr bwMode="auto">
          <a:xfrm>
            <a:off x="5792788" y="4270375"/>
            <a:ext cx="3124200" cy="1019175"/>
          </a:xfrm>
          <a:prstGeom prst="rect">
            <a:avLst/>
          </a:prstGeom>
          <a:solidFill>
            <a:schemeClr val="bg2"/>
          </a:solidFill>
          <a:ln w="9525">
            <a:noFill/>
            <a:miter lim="800000"/>
            <a:headEnd/>
            <a:tailEnd/>
          </a:ln>
        </p:spPr>
        <p:txBody>
          <a:bodyPr>
            <a:spAutoFit/>
          </a:bodyPr>
          <a:lstStyle/>
          <a:p>
            <a:pPr algn="l">
              <a:lnSpc>
                <a:spcPct val="80000"/>
              </a:lnSpc>
              <a:spcBef>
                <a:spcPct val="50000"/>
              </a:spcBef>
            </a:pPr>
            <a:r>
              <a:rPr lang="zh-TW" altLang="en-US" b="1">
                <a:solidFill>
                  <a:srgbClr val="FFFF00"/>
                </a:solidFill>
                <a:ea typeface="標楷體" pitchFamily="65" charset="-120"/>
              </a:rPr>
              <a:t>提高本系學生的競爭力</a:t>
            </a:r>
          </a:p>
          <a:p>
            <a:pPr algn="l">
              <a:lnSpc>
                <a:spcPct val="80000"/>
              </a:lnSpc>
              <a:spcBef>
                <a:spcPct val="50000"/>
              </a:spcBef>
            </a:pPr>
            <a:r>
              <a:rPr lang="zh-TW" altLang="en-US" sz="1600">
                <a:solidFill>
                  <a:srgbClr val="FFFF00"/>
                </a:solidFill>
                <a:ea typeface="標楷體" pitchFamily="65" charset="-120"/>
              </a:rPr>
              <a:t>面對眾多的競爭者，要在資訊管理相關產業展露頭腳就得充實本系，提升本系對外競爭力。</a:t>
            </a:r>
          </a:p>
        </p:txBody>
      </p:sp>
      <p:sp>
        <p:nvSpPr>
          <p:cNvPr id="2412566" name="Line 22"/>
          <p:cNvSpPr>
            <a:spLocks noChangeShapeType="1"/>
          </p:cNvSpPr>
          <p:nvPr/>
        </p:nvSpPr>
        <p:spPr bwMode="auto">
          <a:xfrm flipH="1" flipV="1">
            <a:off x="5792788" y="3660775"/>
            <a:ext cx="762000" cy="533400"/>
          </a:xfrm>
          <a:prstGeom prst="line">
            <a:avLst/>
          </a:prstGeom>
          <a:noFill/>
          <a:ln w="57150">
            <a:solidFill>
              <a:schemeClr val="accent2"/>
            </a:solidFill>
            <a:round/>
            <a:headEnd/>
            <a:tailEnd type="triangle" w="med" len="med"/>
          </a:ln>
        </p:spPr>
        <p:txBody>
          <a:bodyP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412565"/>
                                        </p:tgtEl>
                                        <p:attrNameLst>
                                          <p:attrName>style.visibility</p:attrName>
                                        </p:attrNameLst>
                                      </p:cBhvr>
                                      <p:to>
                                        <p:strVal val="visible"/>
                                      </p:to>
                                    </p:set>
                                    <p:animEffect transition="in" filter="dissolve">
                                      <p:cBhvr>
                                        <p:cTn id="11" dur="500"/>
                                        <p:tgtEl>
                                          <p:spTgt spid="241256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412566"/>
                                        </p:tgtEl>
                                        <p:attrNameLst>
                                          <p:attrName>style.visibility</p:attrName>
                                        </p:attrNameLst>
                                      </p:cBhvr>
                                      <p:to>
                                        <p:strVal val="visible"/>
                                      </p:to>
                                    </p:set>
                                    <p:animEffect transition="in" filter="wipe(right)">
                                      <p:cBhvr>
                                        <p:cTn id="15" dur="500"/>
                                        <p:tgtEl>
                                          <p:spTgt spid="2412566"/>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412556"/>
                                        </p:tgtEl>
                                        <p:attrNameLst>
                                          <p:attrName>style.visibility</p:attrName>
                                        </p:attrNameLst>
                                      </p:cBhvr>
                                      <p:to>
                                        <p:strVal val="visible"/>
                                      </p:to>
                                    </p:set>
                                    <p:animEffect transition="in" filter="dissolve">
                                      <p:cBhvr>
                                        <p:cTn id="19" dur="500"/>
                                        <p:tgtEl>
                                          <p:spTgt spid="2412556"/>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412557"/>
                                        </p:tgtEl>
                                        <p:attrNameLst>
                                          <p:attrName>style.visibility</p:attrName>
                                        </p:attrNameLst>
                                      </p:cBhvr>
                                      <p:to>
                                        <p:strVal val="visible"/>
                                      </p:to>
                                    </p:set>
                                    <p:animEffect transition="in" filter="dissolve">
                                      <p:cBhvr>
                                        <p:cTn id="23" dur="500"/>
                                        <p:tgtEl>
                                          <p:spTgt spid="241255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412558"/>
                                        </p:tgtEl>
                                        <p:attrNameLst>
                                          <p:attrName>style.visibility</p:attrName>
                                        </p:attrNameLst>
                                      </p:cBhvr>
                                      <p:to>
                                        <p:strVal val="visible"/>
                                      </p:to>
                                    </p:set>
                                    <p:animEffect transition="in" filter="wipe(left)">
                                      <p:cBhvr>
                                        <p:cTn id="27" dur="500"/>
                                        <p:tgtEl>
                                          <p:spTgt spid="2412558"/>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412555"/>
                                        </p:tgtEl>
                                        <p:attrNameLst>
                                          <p:attrName>style.visibility</p:attrName>
                                        </p:attrNameLst>
                                      </p:cBhvr>
                                      <p:to>
                                        <p:strVal val="visible"/>
                                      </p:to>
                                    </p:set>
                                    <p:animEffect transition="in" filter="dissolve">
                                      <p:cBhvr>
                                        <p:cTn id="31" dur="500"/>
                                        <p:tgtEl>
                                          <p:spTgt spid="2412555"/>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2412561"/>
                                        </p:tgtEl>
                                        <p:attrNameLst>
                                          <p:attrName>style.visibility</p:attrName>
                                        </p:attrNameLst>
                                      </p:cBhvr>
                                      <p:to>
                                        <p:strVal val="visible"/>
                                      </p:to>
                                    </p:set>
                                    <p:animEffect transition="in" filter="dissolve">
                                      <p:cBhvr>
                                        <p:cTn id="35" dur="500"/>
                                        <p:tgtEl>
                                          <p:spTgt spid="2412561"/>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2412562"/>
                                        </p:tgtEl>
                                        <p:attrNameLst>
                                          <p:attrName>style.visibility</p:attrName>
                                        </p:attrNameLst>
                                      </p:cBhvr>
                                      <p:to>
                                        <p:strVal val="visible"/>
                                      </p:to>
                                    </p:set>
                                    <p:animEffect transition="in" filter="wipe(right)">
                                      <p:cBhvr>
                                        <p:cTn id="39" dur="500"/>
                                        <p:tgtEl>
                                          <p:spTgt spid="2412562"/>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2412547"/>
                                        </p:tgtEl>
                                        <p:attrNameLst>
                                          <p:attrName>style.visibility</p:attrName>
                                        </p:attrNameLst>
                                      </p:cBhvr>
                                      <p:to>
                                        <p:strVal val="visible"/>
                                      </p:to>
                                    </p:set>
                                    <p:animEffect transition="in" filter="dissolve">
                                      <p:cBhvr>
                                        <p:cTn id="43" dur="500"/>
                                        <p:tgtEl>
                                          <p:spTgt spid="2412547"/>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2412559"/>
                                        </p:tgtEl>
                                        <p:attrNameLst>
                                          <p:attrName>style.visibility</p:attrName>
                                        </p:attrNameLst>
                                      </p:cBhvr>
                                      <p:to>
                                        <p:strVal val="visible"/>
                                      </p:to>
                                    </p:set>
                                    <p:animEffect transition="in" filter="dissolve">
                                      <p:cBhvr>
                                        <p:cTn id="47" dur="500"/>
                                        <p:tgtEl>
                                          <p:spTgt spid="2412559"/>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2412560"/>
                                        </p:tgtEl>
                                        <p:attrNameLst>
                                          <p:attrName>style.visibility</p:attrName>
                                        </p:attrNameLst>
                                      </p:cBhvr>
                                      <p:to>
                                        <p:strVal val="visible"/>
                                      </p:to>
                                    </p:set>
                                    <p:animEffect transition="in" filter="wipe(down)">
                                      <p:cBhvr>
                                        <p:cTn id="51" dur="500"/>
                                        <p:tgtEl>
                                          <p:spTgt spid="2412560"/>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2412548"/>
                                        </p:tgtEl>
                                        <p:attrNameLst>
                                          <p:attrName>style.visibility</p:attrName>
                                        </p:attrNameLst>
                                      </p:cBhvr>
                                      <p:to>
                                        <p:strVal val="visible"/>
                                      </p:to>
                                    </p:set>
                                    <p:animEffect transition="in" filter="dissolve">
                                      <p:cBhvr>
                                        <p:cTn id="55" dur="500"/>
                                        <p:tgtEl>
                                          <p:spTgt spid="2412548"/>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2412563"/>
                                        </p:tgtEl>
                                        <p:attrNameLst>
                                          <p:attrName>style.visibility</p:attrName>
                                        </p:attrNameLst>
                                      </p:cBhvr>
                                      <p:to>
                                        <p:strVal val="visible"/>
                                      </p:to>
                                    </p:set>
                                    <p:animEffect transition="in" filter="dissolve">
                                      <p:cBhvr>
                                        <p:cTn id="59" dur="500"/>
                                        <p:tgtEl>
                                          <p:spTgt spid="2412563"/>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2412564"/>
                                        </p:tgtEl>
                                        <p:attrNameLst>
                                          <p:attrName>style.visibility</p:attrName>
                                        </p:attrNameLst>
                                      </p:cBhvr>
                                      <p:to>
                                        <p:strVal val="visible"/>
                                      </p:to>
                                    </p:set>
                                    <p:animEffect transition="in" filter="wipe(up)">
                                      <p:cBhvr>
                                        <p:cTn id="63" dur="500"/>
                                        <p:tgtEl>
                                          <p:spTgt spid="2412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2547" grpId="0" animBg="1" autoUpdateAnimBg="0"/>
      <p:bldP spid="2412548" grpId="0" animBg="1" autoUpdateAnimBg="0"/>
      <p:bldP spid="2412555" grpId="0" animBg="1" autoUpdateAnimBg="0"/>
      <p:bldP spid="2412556" grpId="0" animBg="1" autoUpdateAnimBg="0"/>
      <p:bldP spid="2412557" grpId="0" animBg="1" autoUpdateAnimBg="0"/>
      <p:bldP spid="2412558" grpId="0" animBg="1"/>
      <p:bldP spid="2412559" grpId="0" animBg="1" autoUpdateAnimBg="0"/>
      <p:bldP spid="2412560" grpId="0" animBg="1"/>
      <p:bldP spid="2412561" grpId="0" animBg="1" autoUpdateAnimBg="0"/>
      <p:bldP spid="2412562" grpId="0" animBg="1"/>
      <p:bldP spid="2412563" grpId="0" animBg="1" autoUpdateAnimBg="0"/>
      <p:bldP spid="2412564" grpId="0" animBg="1"/>
      <p:bldP spid="2412565" grpId="0" animBg="1" autoUpdateAnimBg="0"/>
      <p:bldP spid="241256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3570" name="Rectangle 2"/>
          <p:cNvSpPr>
            <a:spLocks noGrp="1" noChangeArrowheads="1"/>
          </p:cNvSpPr>
          <p:nvPr>
            <p:ph type="ctrTitle"/>
          </p:nvPr>
        </p:nvSpPr>
        <p:spPr>
          <a:xfrm>
            <a:off x="457200" y="-304800"/>
            <a:ext cx="7772400" cy="1143000"/>
          </a:xfrm>
        </p:spPr>
        <p:txBody>
          <a:bodyPr/>
          <a:lstStyle/>
          <a:p>
            <a:pPr eaLnBrk="1" hangingPunct="1">
              <a:defRPr/>
            </a:pPr>
            <a:r>
              <a:rPr lang="zh-TW" altLang="en-US" smtClean="0">
                <a:solidFill>
                  <a:srgbClr val="FFFFCC"/>
                </a:solidFill>
              </a:rPr>
              <a:t>策略資訊系統架構</a:t>
            </a:r>
            <a:endParaRPr lang="zh-TW" altLang="en-US" smtClean="0">
              <a:solidFill>
                <a:srgbClr val="FFFFCC"/>
              </a:solidFill>
              <a:latin typeface="標楷體" pitchFamily="65" charset="-120"/>
            </a:endParaRPr>
          </a:p>
        </p:txBody>
      </p:sp>
      <p:grpSp>
        <p:nvGrpSpPr>
          <p:cNvPr id="2" name="Group 3"/>
          <p:cNvGrpSpPr>
            <a:grpSpLocks/>
          </p:cNvGrpSpPr>
          <p:nvPr/>
        </p:nvGrpSpPr>
        <p:grpSpPr bwMode="auto">
          <a:xfrm>
            <a:off x="1066800" y="457200"/>
            <a:ext cx="7029450" cy="5429250"/>
            <a:chOff x="516" y="480"/>
            <a:chExt cx="4428" cy="3420"/>
          </a:xfrm>
        </p:grpSpPr>
        <p:sp>
          <p:nvSpPr>
            <p:cNvPr id="272403" name="Line 4"/>
            <p:cNvSpPr>
              <a:spLocks noChangeShapeType="1"/>
            </p:cNvSpPr>
            <p:nvPr/>
          </p:nvSpPr>
          <p:spPr bwMode="auto">
            <a:xfrm>
              <a:off x="624" y="3552"/>
              <a:ext cx="4320" cy="0"/>
            </a:xfrm>
            <a:prstGeom prst="line">
              <a:avLst/>
            </a:prstGeom>
            <a:noFill/>
            <a:ln w="38100">
              <a:solidFill>
                <a:srgbClr val="99FF99"/>
              </a:solidFill>
              <a:round/>
              <a:headEnd/>
              <a:tailEnd type="triangle" w="med" len="med"/>
            </a:ln>
          </p:spPr>
          <p:txBody>
            <a:bodyPr/>
            <a:lstStyle/>
            <a:p>
              <a:endParaRPr lang="zh-TW" altLang="en-US"/>
            </a:p>
          </p:txBody>
        </p:sp>
        <p:sp>
          <p:nvSpPr>
            <p:cNvPr id="272404" name="Line 5"/>
            <p:cNvSpPr>
              <a:spLocks noChangeShapeType="1"/>
            </p:cNvSpPr>
            <p:nvPr/>
          </p:nvSpPr>
          <p:spPr bwMode="auto">
            <a:xfrm rot="5400000" flipH="1">
              <a:off x="-744" y="2136"/>
              <a:ext cx="3312" cy="0"/>
            </a:xfrm>
            <a:prstGeom prst="line">
              <a:avLst/>
            </a:prstGeom>
            <a:noFill/>
            <a:ln w="38100">
              <a:solidFill>
                <a:srgbClr val="99FF99"/>
              </a:solidFill>
              <a:round/>
              <a:headEnd/>
              <a:tailEnd type="triangle" w="med" len="med"/>
            </a:ln>
          </p:spPr>
          <p:txBody>
            <a:bodyPr/>
            <a:lstStyle/>
            <a:p>
              <a:endParaRPr lang="zh-TW" altLang="en-US"/>
            </a:p>
          </p:txBody>
        </p:sp>
        <p:sp>
          <p:nvSpPr>
            <p:cNvPr id="2413574" name="Text Box 6"/>
            <p:cNvSpPr txBox="1">
              <a:spLocks noChangeArrowheads="1"/>
            </p:cNvSpPr>
            <p:nvPr/>
          </p:nvSpPr>
          <p:spPr bwMode="auto">
            <a:xfrm>
              <a:off x="960" y="3600"/>
              <a:ext cx="1076" cy="288"/>
            </a:xfrm>
            <a:prstGeom prst="rect">
              <a:avLst/>
            </a:prstGeom>
            <a:noFill/>
            <a:ln w="9525">
              <a:noFill/>
              <a:miter lim="800000"/>
              <a:headEnd/>
              <a:tailEnd/>
            </a:ln>
            <a:effectLst/>
          </p:spPr>
          <p:txBody>
            <a:bodyPr wrap="none">
              <a:spAutoFit/>
            </a:bodyPr>
            <a:lstStyle/>
            <a:p>
              <a:pPr algn="l">
                <a:defRPr/>
              </a:pPr>
              <a:r>
                <a:rPr lang="zh-TW" altLang="en-US" sz="2400">
                  <a:effectLst>
                    <a:outerShdw blurRad="38100" dist="38100" dir="2700000" algn="tl">
                      <a:srgbClr val="000000"/>
                    </a:outerShdw>
                  </a:effectLst>
                  <a:latin typeface="Times New Roman" pitchFamily="18" charset="0"/>
                  <a:ea typeface="標楷體" pitchFamily="65" charset="-120"/>
                </a:rPr>
                <a:t>監督式管理</a:t>
              </a:r>
            </a:p>
          </p:txBody>
        </p:sp>
        <p:sp>
          <p:nvSpPr>
            <p:cNvPr id="2413575" name="Text Box 7"/>
            <p:cNvSpPr txBox="1">
              <a:spLocks noChangeArrowheads="1"/>
            </p:cNvSpPr>
            <p:nvPr/>
          </p:nvSpPr>
          <p:spPr bwMode="auto">
            <a:xfrm>
              <a:off x="2352" y="3600"/>
              <a:ext cx="1076" cy="288"/>
            </a:xfrm>
            <a:prstGeom prst="rect">
              <a:avLst/>
            </a:prstGeom>
            <a:noFill/>
            <a:ln w="9525">
              <a:noFill/>
              <a:miter lim="800000"/>
              <a:headEnd/>
              <a:tailEnd/>
            </a:ln>
            <a:effectLst/>
          </p:spPr>
          <p:txBody>
            <a:bodyPr wrap="none">
              <a:spAutoFit/>
            </a:bodyPr>
            <a:lstStyle/>
            <a:p>
              <a:pPr algn="l">
                <a:defRPr/>
              </a:pPr>
              <a:r>
                <a:rPr lang="zh-TW" altLang="en-US" sz="2400">
                  <a:effectLst>
                    <a:outerShdw blurRad="38100" dist="38100" dir="2700000" algn="tl">
                      <a:srgbClr val="000000"/>
                    </a:outerShdw>
                  </a:effectLst>
                  <a:latin typeface="Times New Roman" pitchFamily="18" charset="0"/>
                  <a:ea typeface="標楷體" pitchFamily="65" charset="-120"/>
                </a:rPr>
                <a:t>團隊式管理</a:t>
              </a:r>
            </a:p>
          </p:txBody>
        </p:sp>
        <p:sp>
          <p:nvSpPr>
            <p:cNvPr id="2413576" name="Text Box 8"/>
            <p:cNvSpPr txBox="1">
              <a:spLocks noChangeArrowheads="1"/>
            </p:cNvSpPr>
            <p:nvPr/>
          </p:nvSpPr>
          <p:spPr bwMode="auto">
            <a:xfrm>
              <a:off x="3696" y="3612"/>
              <a:ext cx="1076" cy="288"/>
            </a:xfrm>
            <a:prstGeom prst="rect">
              <a:avLst/>
            </a:prstGeom>
            <a:noFill/>
            <a:ln w="9525">
              <a:noFill/>
              <a:miter lim="800000"/>
              <a:headEnd/>
              <a:tailEnd/>
            </a:ln>
            <a:effectLst/>
          </p:spPr>
          <p:txBody>
            <a:bodyPr wrap="none">
              <a:spAutoFit/>
            </a:bodyPr>
            <a:lstStyle/>
            <a:p>
              <a:pPr algn="l">
                <a:defRPr/>
              </a:pPr>
              <a:r>
                <a:rPr lang="zh-TW" altLang="en-US" sz="2400">
                  <a:effectLst>
                    <a:outerShdw blurRad="38100" dist="38100" dir="2700000" algn="tl">
                      <a:srgbClr val="000000"/>
                    </a:outerShdw>
                  </a:effectLst>
                  <a:latin typeface="Times New Roman" pitchFamily="18" charset="0"/>
                  <a:ea typeface="標楷體" pitchFamily="65" charset="-120"/>
                </a:rPr>
                <a:t>創新式管理</a:t>
              </a:r>
            </a:p>
          </p:txBody>
        </p:sp>
        <p:sp>
          <p:nvSpPr>
            <p:cNvPr id="2413577" name="Text Box 9"/>
            <p:cNvSpPr txBox="1">
              <a:spLocks noChangeArrowheads="1"/>
            </p:cNvSpPr>
            <p:nvPr/>
          </p:nvSpPr>
          <p:spPr bwMode="auto">
            <a:xfrm>
              <a:off x="520" y="2659"/>
              <a:ext cx="346" cy="826"/>
            </a:xfrm>
            <a:prstGeom prst="rect">
              <a:avLst/>
            </a:prstGeom>
            <a:noFill/>
            <a:ln w="9525">
              <a:noFill/>
              <a:miter lim="800000"/>
              <a:headEnd/>
              <a:tailEnd/>
            </a:ln>
            <a:effectLst/>
          </p:spPr>
          <p:txBody>
            <a:bodyPr vert="eaVert" wrap="none">
              <a:spAutoFit/>
            </a:bodyPr>
            <a:lstStyle/>
            <a:p>
              <a:pPr algn="l">
                <a:defRPr/>
              </a:pPr>
              <a:r>
                <a:rPr lang="zh-TW" altLang="en-US" sz="2400">
                  <a:effectLst>
                    <a:outerShdw blurRad="38100" dist="38100" dir="2700000" algn="tl">
                      <a:srgbClr val="000000"/>
                    </a:outerShdw>
                  </a:effectLst>
                  <a:latin typeface="Times New Roman" pitchFamily="18" charset="0"/>
                  <a:ea typeface="標楷體" pitchFamily="65" charset="-120"/>
                </a:rPr>
                <a:t>作業功能</a:t>
              </a:r>
            </a:p>
          </p:txBody>
        </p:sp>
        <p:sp>
          <p:nvSpPr>
            <p:cNvPr id="2413578" name="Text Box 10"/>
            <p:cNvSpPr txBox="1">
              <a:spLocks noChangeArrowheads="1"/>
            </p:cNvSpPr>
            <p:nvPr/>
          </p:nvSpPr>
          <p:spPr bwMode="auto">
            <a:xfrm>
              <a:off x="528" y="1728"/>
              <a:ext cx="346" cy="893"/>
            </a:xfrm>
            <a:prstGeom prst="rect">
              <a:avLst/>
            </a:prstGeom>
            <a:noFill/>
            <a:ln w="9525">
              <a:noFill/>
              <a:miter lim="800000"/>
              <a:headEnd/>
              <a:tailEnd/>
            </a:ln>
            <a:effectLst/>
          </p:spPr>
          <p:txBody>
            <a:bodyPr vert="eaVert">
              <a:spAutoFit/>
            </a:bodyPr>
            <a:lstStyle/>
            <a:p>
              <a:pPr algn="l">
                <a:defRPr/>
              </a:pPr>
              <a:r>
                <a:rPr lang="zh-TW" altLang="en-US" sz="2400">
                  <a:effectLst>
                    <a:outerShdw blurRad="38100" dist="38100" dir="2700000" algn="tl">
                      <a:srgbClr val="000000"/>
                    </a:outerShdw>
                  </a:effectLst>
                  <a:latin typeface="Times New Roman" pitchFamily="18" charset="0"/>
                  <a:ea typeface="標楷體" pitchFamily="65" charset="-120"/>
                </a:rPr>
                <a:t>管理功能</a:t>
              </a:r>
            </a:p>
          </p:txBody>
        </p:sp>
        <p:sp>
          <p:nvSpPr>
            <p:cNvPr id="2413579" name="Text Box 11"/>
            <p:cNvSpPr txBox="1">
              <a:spLocks noChangeArrowheads="1"/>
            </p:cNvSpPr>
            <p:nvPr/>
          </p:nvSpPr>
          <p:spPr bwMode="auto">
            <a:xfrm>
              <a:off x="516" y="840"/>
              <a:ext cx="346" cy="826"/>
            </a:xfrm>
            <a:prstGeom prst="rect">
              <a:avLst/>
            </a:prstGeom>
            <a:noFill/>
            <a:ln w="9525">
              <a:noFill/>
              <a:miter lim="800000"/>
              <a:headEnd/>
              <a:tailEnd/>
            </a:ln>
            <a:effectLst/>
          </p:spPr>
          <p:txBody>
            <a:bodyPr vert="eaVert" wrap="none">
              <a:spAutoFit/>
            </a:bodyPr>
            <a:lstStyle/>
            <a:p>
              <a:pPr algn="l">
                <a:defRPr/>
              </a:pPr>
              <a:r>
                <a:rPr lang="zh-TW" altLang="en-US" sz="2400">
                  <a:effectLst>
                    <a:outerShdw blurRad="38100" dist="38100" dir="2700000" algn="tl">
                      <a:srgbClr val="000000"/>
                    </a:outerShdw>
                  </a:effectLst>
                  <a:latin typeface="Times New Roman" pitchFamily="18" charset="0"/>
                  <a:ea typeface="標楷體" pitchFamily="65" charset="-120"/>
                </a:rPr>
                <a:t>策略功能</a:t>
              </a:r>
            </a:p>
          </p:txBody>
        </p:sp>
        <p:sp>
          <p:nvSpPr>
            <p:cNvPr id="272411" name="Oval 12">
              <a:hlinkClick r:id="" action="ppaction://noaction"/>
            </p:cNvPr>
            <p:cNvSpPr>
              <a:spLocks noChangeArrowheads="1"/>
            </p:cNvSpPr>
            <p:nvPr/>
          </p:nvSpPr>
          <p:spPr bwMode="auto">
            <a:xfrm rot="-1749106">
              <a:off x="1008" y="2592"/>
              <a:ext cx="1344" cy="768"/>
            </a:xfrm>
            <a:prstGeom prst="ellipse">
              <a:avLst/>
            </a:prstGeom>
            <a:solidFill>
              <a:srgbClr val="008000"/>
            </a:solidFill>
            <a:ln w="9525">
              <a:noFill/>
              <a:round/>
              <a:headEnd/>
              <a:tailEnd/>
            </a:ln>
          </p:spPr>
          <p:txBody>
            <a:bodyPr wrap="none" anchor="ctr"/>
            <a:lstStyle/>
            <a:p>
              <a:r>
                <a:rPr lang="en-US" altLang="zh-TW" sz="2400">
                  <a:solidFill>
                    <a:srgbClr val="FF3300"/>
                  </a:solidFill>
                  <a:latin typeface="Times New Roman" pitchFamily="18" charset="0"/>
                  <a:ea typeface="標楷體" pitchFamily="65" charset="-120"/>
                  <a:hlinkClick r:id="" action="ppaction://noaction"/>
                </a:rPr>
                <a:t>A</a:t>
              </a:r>
              <a:r>
                <a:rPr lang="zh-TW" altLang="en-US" sz="2400">
                  <a:solidFill>
                    <a:srgbClr val="FF3300"/>
                  </a:solidFill>
                  <a:latin typeface="Times New Roman" pitchFamily="18" charset="0"/>
                  <a:ea typeface="標楷體" pitchFamily="65" charset="-120"/>
                  <a:hlinkClick r:id="" action="ppaction://noaction"/>
                </a:rPr>
                <a:t>型資訊架構型</a:t>
              </a:r>
            </a:p>
            <a:p>
              <a:r>
                <a:rPr lang="zh-TW" altLang="en-US" sz="2400">
                  <a:solidFill>
                    <a:srgbClr val="FF3300"/>
                  </a:solidFill>
                  <a:latin typeface="Times New Roman" pitchFamily="18" charset="0"/>
                  <a:ea typeface="標楷體" pitchFamily="65" charset="-120"/>
                  <a:hlinkClick r:id="" action="ppaction://noaction"/>
                </a:rPr>
                <a:t>資訊架構</a:t>
              </a:r>
              <a:endParaRPr lang="zh-TW" altLang="en-US" sz="2400">
                <a:solidFill>
                  <a:srgbClr val="FF3300"/>
                </a:solidFill>
                <a:latin typeface="Times New Roman" pitchFamily="18" charset="0"/>
                <a:ea typeface="標楷體" pitchFamily="65" charset="-120"/>
              </a:endParaRPr>
            </a:p>
          </p:txBody>
        </p:sp>
        <p:sp>
          <p:nvSpPr>
            <p:cNvPr id="272412" name="Oval 13">
              <a:hlinkClick r:id="" action="ppaction://noaction"/>
            </p:cNvPr>
            <p:cNvSpPr>
              <a:spLocks noChangeArrowheads="1"/>
            </p:cNvSpPr>
            <p:nvPr/>
          </p:nvSpPr>
          <p:spPr bwMode="auto">
            <a:xfrm rot="-1749106">
              <a:off x="1877" y="1804"/>
              <a:ext cx="2016" cy="768"/>
            </a:xfrm>
            <a:prstGeom prst="ellipse">
              <a:avLst/>
            </a:prstGeom>
            <a:solidFill>
              <a:srgbClr val="9900CC"/>
            </a:solidFill>
            <a:ln w="9525">
              <a:noFill/>
              <a:round/>
              <a:headEnd/>
              <a:tailEnd/>
            </a:ln>
          </p:spPr>
          <p:txBody>
            <a:bodyPr wrap="none" anchor="ctr"/>
            <a:lstStyle/>
            <a:p>
              <a:r>
                <a:rPr lang="en-US" altLang="zh-TW" sz="2400">
                  <a:solidFill>
                    <a:srgbClr val="FF3300"/>
                  </a:solidFill>
                  <a:latin typeface="Times New Roman" pitchFamily="18" charset="0"/>
                  <a:ea typeface="標楷體" pitchFamily="65" charset="-120"/>
                  <a:hlinkClick r:id="" action="ppaction://noaction"/>
                </a:rPr>
                <a:t>B</a:t>
              </a:r>
              <a:r>
                <a:rPr lang="zh-TW" altLang="en-US" sz="2400">
                  <a:solidFill>
                    <a:srgbClr val="FF3300"/>
                  </a:solidFill>
                  <a:latin typeface="Times New Roman" pitchFamily="18" charset="0"/>
                  <a:ea typeface="標楷體" pitchFamily="65" charset="-120"/>
                  <a:hlinkClick r:id="" action="ppaction://noaction"/>
                </a:rPr>
                <a:t>型</a:t>
              </a:r>
            </a:p>
            <a:p>
              <a:r>
                <a:rPr lang="zh-TW" altLang="en-US" sz="2400">
                  <a:solidFill>
                    <a:srgbClr val="FF3300"/>
                  </a:solidFill>
                  <a:latin typeface="Times New Roman" pitchFamily="18" charset="0"/>
                  <a:ea typeface="標楷體" pitchFamily="65" charset="-120"/>
                  <a:hlinkClick r:id="" action="ppaction://noaction"/>
                </a:rPr>
                <a:t>資訊架構</a:t>
              </a:r>
              <a:endParaRPr lang="zh-TW" altLang="en-US" sz="2400">
                <a:solidFill>
                  <a:srgbClr val="FF3300"/>
                </a:solidFill>
                <a:latin typeface="Times New Roman" pitchFamily="18" charset="0"/>
                <a:ea typeface="標楷體" pitchFamily="65" charset="-120"/>
              </a:endParaRPr>
            </a:p>
          </p:txBody>
        </p:sp>
        <p:sp>
          <p:nvSpPr>
            <p:cNvPr id="272413" name="Oval 14">
              <a:hlinkClick r:id="" action="ppaction://noaction"/>
            </p:cNvPr>
            <p:cNvSpPr>
              <a:spLocks noChangeArrowheads="1"/>
            </p:cNvSpPr>
            <p:nvPr/>
          </p:nvSpPr>
          <p:spPr bwMode="auto">
            <a:xfrm rot="-1749106">
              <a:off x="3408" y="1104"/>
              <a:ext cx="1344" cy="768"/>
            </a:xfrm>
            <a:prstGeom prst="ellipse">
              <a:avLst/>
            </a:prstGeom>
            <a:solidFill>
              <a:srgbClr val="FF3300"/>
            </a:solidFill>
            <a:ln w="9525">
              <a:noFill/>
              <a:round/>
              <a:headEnd/>
              <a:tailEnd/>
            </a:ln>
          </p:spPr>
          <p:txBody>
            <a:bodyPr wrap="none" anchor="ctr"/>
            <a:lstStyle/>
            <a:p>
              <a:r>
                <a:rPr lang="en-US" altLang="zh-TW" sz="2400">
                  <a:solidFill>
                    <a:srgbClr val="FF3300"/>
                  </a:solidFill>
                  <a:latin typeface="Times New Roman" pitchFamily="18" charset="0"/>
                  <a:ea typeface="標楷體" pitchFamily="65" charset="-120"/>
                  <a:hlinkClick r:id="" action="ppaction://noaction"/>
                </a:rPr>
                <a:t>C</a:t>
              </a:r>
              <a:r>
                <a:rPr lang="zh-TW" altLang="en-US" sz="2400">
                  <a:solidFill>
                    <a:srgbClr val="FF3300"/>
                  </a:solidFill>
                  <a:latin typeface="Times New Roman" pitchFamily="18" charset="0"/>
                  <a:ea typeface="標楷體" pitchFamily="65" charset="-120"/>
                  <a:hlinkClick r:id="" action="ppaction://noaction"/>
                </a:rPr>
                <a:t>型</a:t>
              </a:r>
            </a:p>
            <a:p>
              <a:r>
                <a:rPr lang="zh-TW" altLang="en-US" sz="2400">
                  <a:solidFill>
                    <a:srgbClr val="FF3300"/>
                  </a:solidFill>
                  <a:latin typeface="Times New Roman" pitchFamily="18" charset="0"/>
                  <a:ea typeface="標楷體" pitchFamily="65" charset="-120"/>
                  <a:hlinkClick r:id="" action="ppaction://noaction"/>
                </a:rPr>
                <a:t>資訊架構</a:t>
              </a:r>
              <a:endParaRPr lang="zh-TW" altLang="en-US" sz="2400">
                <a:solidFill>
                  <a:srgbClr val="FF3300"/>
                </a:solidFill>
                <a:latin typeface="Times New Roman" pitchFamily="18" charset="0"/>
                <a:ea typeface="標楷體" pitchFamily="65" charset="-120"/>
              </a:endParaRPr>
            </a:p>
          </p:txBody>
        </p:sp>
        <p:sp>
          <p:nvSpPr>
            <p:cNvPr id="2413583" name="Text Box 15"/>
            <p:cNvSpPr txBox="1">
              <a:spLocks noChangeArrowheads="1"/>
            </p:cNvSpPr>
            <p:nvPr/>
          </p:nvSpPr>
          <p:spPr bwMode="auto">
            <a:xfrm>
              <a:off x="1104" y="2401"/>
              <a:ext cx="116" cy="288"/>
            </a:xfrm>
            <a:prstGeom prst="rect">
              <a:avLst/>
            </a:prstGeom>
            <a:noFill/>
            <a:ln w="9525">
              <a:noFill/>
              <a:miter lim="800000"/>
              <a:headEnd/>
              <a:tailEnd/>
            </a:ln>
            <a:effectLst/>
          </p:spPr>
          <p:txBody>
            <a:bodyPr wrap="none">
              <a:spAutoFit/>
            </a:bodyPr>
            <a:lstStyle/>
            <a:p>
              <a:pPr algn="l">
                <a:defRPr/>
              </a:pPr>
              <a:endParaRPr lang="zh-TW" altLang="zh-TW" sz="2400">
                <a:effectLst>
                  <a:outerShdw blurRad="38100" dist="38100" dir="2700000" algn="tl">
                    <a:srgbClr val="000000"/>
                  </a:outerShdw>
                </a:effectLst>
                <a:latin typeface="Times New Roman" pitchFamily="18" charset="0"/>
                <a:ea typeface="標楷體" pitchFamily="65" charset="-120"/>
              </a:endParaRPr>
            </a:p>
          </p:txBody>
        </p:sp>
        <p:sp>
          <p:nvSpPr>
            <p:cNvPr id="2413584" name="Text Box 16"/>
            <p:cNvSpPr txBox="1">
              <a:spLocks noChangeArrowheads="1"/>
            </p:cNvSpPr>
            <p:nvPr/>
          </p:nvSpPr>
          <p:spPr bwMode="auto">
            <a:xfrm>
              <a:off x="2160" y="1585"/>
              <a:ext cx="116" cy="288"/>
            </a:xfrm>
            <a:prstGeom prst="rect">
              <a:avLst/>
            </a:prstGeom>
            <a:noFill/>
            <a:ln w="9525">
              <a:noFill/>
              <a:miter lim="800000"/>
              <a:headEnd/>
              <a:tailEnd/>
            </a:ln>
            <a:effectLst/>
          </p:spPr>
          <p:txBody>
            <a:bodyPr wrap="none">
              <a:spAutoFit/>
            </a:bodyPr>
            <a:lstStyle/>
            <a:p>
              <a:pPr algn="l">
                <a:defRPr/>
              </a:pPr>
              <a:endParaRPr lang="zh-TW" altLang="zh-TW" sz="2400">
                <a:effectLst>
                  <a:outerShdw blurRad="38100" dist="38100" dir="2700000" algn="tl">
                    <a:srgbClr val="000000"/>
                  </a:outerShdw>
                </a:effectLst>
                <a:latin typeface="Times New Roman" pitchFamily="18" charset="0"/>
                <a:ea typeface="標楷體" pitchFamily="65" charset="-120"/>
              </a:endParaRPr>
            </a:p>
          </p:txBody>
        </p:sp>
        <p:sp>
          <p:nvSpPr>
            <p:cNvPr id="2413585" name="Text Box 17"/>
            <p:cNvSpPr txBox="1">
              <a:spLocks noChangeArrowheads="1"/>
            </p:cNvSpPr>
            <p:nvPr/>
          </p:nvSpPr>
          <p:spPr bwMode="auto">
            <a:xfrm>
              <a:off x="3312" y="961"/>
              <a:ext cx="116" cy="288"/>
            </a:xfrm>
            <a:prstGeom prst="rect">
              <a:avLst/>
            </a:prstGeom>
            <a:noFill/>
            <a:ln w="9525">
              <a:noFill/>
              <a:miter lim="800000"/>
              <a:headEnd/>
              <a:tailEnd/>
            </a:ln>
            <a:effectLst/>
          </p:spPr>
          <p:txBody>
            <a:bodyPr wrap="none">
              <a:spAutoFit/>
            </a:bodyPr>
            <a:lstStyle/>
            <a:p>
              <a:pPr algn="l">
                <a:defRPr/>
              </a:pPr>
              <a:endParaRPr lang="zh-TW" altLang="zh-TW" sz="2400">
                <a:effectLst>
                  <a:outerShdw blurRad="38100" dist="38100" dir="2700000" algn="tl">
                    <a:srgbClr val="000000"/>
                  </a:outerShdw>
                </a:effectLst>
                <a:latin typeface="Times New Roman" pitchFamily="18" charset="0"/>
                <a:ea typeface="標楷體" pitchFamily="65" charset="-120"/>
              </a:endParaRPr>
            </a:p>
          </p:txBody>
        </p:sp>
      </p:grpSp>
      <p:sp>
        <p:nvSpPr>
          <p:cNvPr id="272388" name="Text Box 18"/>
          <p:cNvSpPr txBox="1">
            <a:spLocks noChangeArrowheads="1"/>
          </p:cNvSpPr>
          <p:nvPr/>
        </p:nvSpPr>
        <p:spPr bwMode="auto">
          <a:xfrm>
            <a:off x="304800" y="1524000"/>
            <a:ext cx="488950" cy="3378200"/>
          </a:xfrm>
          <a:prstGeom prst="rect">
            <a:avLst/>
          </a:prstGeom>
          <a:solidFill>
            <a:schemeClr val="bg2"/>
          </a:solidFill>
          <a:ln w="9525">
            <a:noFill/>
            <a:miter lim="800000"/>
            <a:headEnd/>
            <a:tailEnd/>
          </a:ln>
        </p:spPr>
        <p:txBody>
          <a:bodyPr wrap="none">
            <a:spAutoFit/>
          </a:bodyPr>
          <a:lstStyle/>
          <a:p>
            <a:r>
              <a:rPr lang="zh-TW" altLang="en-US" sz="2400">
                <a:latin typeface="Times New Roman" pitchFamily="18" charset="0"/>
                <a:ea typeface="標楷體" pitchFamily="65" charset="-120"/>
              </a:rPr>
              <a:t>資</a:t>
            </a:r>
          </a:p>
          <a:p>
            <a:r>
              <a:rPr lang="zh-TW" altLang="en-US" sz="2400">
                <a:latin typeface="Times New Roman" pitchFamily="18" charset="0"/>
                <a:ea typeface="標楷體" pitchFamily="65" charset="-120"/>
              </a:rPr>
              <a:t>訊</a:t>
            </a:r>
          </a:p>
          <a:p>
            <a:r>
              <a:rPr lang="zh-TW" altLang="en-US" sz="2400">
                <a:latin typeface="Times New Roman" pitchFamily="18" charset="0"/>
                <a:ea typeface="標楷體" pitchFamily="65" charset="-120"/>
              </a:rPr>
              <a:t>系</a:t>
            </a:r>
          </a:p>
          <a:p>
            <a:r>
              <a:rPr lang="zh-TW" altLang="en-US" sz="2400">
                <a:latin typeface="Times New Roman" pitchFamily="18" charset="0"/>
                <a:ea typeface="標楷體" pitchFamily="65" charset="-120"/>
              </a:rPr>
              <a:t>統</a:t>
            </a:r>
          </a:p>
          <a:p>
            <a:r>
              <a:rPr lang="zh-TW" altLang="en-US" sz="2400">
                <a:latin typeface="Times New Roman" pitchFamily="18" charset="0"/>
                <a:ea typeface="標楷體" pitchFamily="65" charset="-120"/>
              </a:rPr>
              <a:t>功</a:t>
            </a:r>
          </a:p>
          <a:p>
            <a:r>
              <a:rPr lang="zh-TW" altLang="en-US" sz="2400">
                <a:latin typeface="Times New Roman" pitchFamily="18" charset="0"/>
                <a:ea typeface="標楷體" pitchFamily="65" charset="-120"/>
              </a:rPr>
              <a:t>能</a:t>
            </a:r>
          </a:p>
          <a:p>
            <a:r>
              <a:rPr lang="zh-TW" altLang="en-US" sz="2400">
                <a:latin typeface="Times New Roman" pitchFamily="18" charset="0"/>
                <a:ea typeface="標楷體" pitchFamily="65" charset="-120"/>
              </a:rPr>
              <a:t>與</a:t>
            </a:r>
          </a:p>
          <a:p>
            <a:r>
              <a:rPr lang="zh-TW" altLang="en-US" sz="2400">
                <a:latin typeface="Times New Roman" pitchFamily="18" charset="0"/>
                <a:ea typeface="標楷體" pitchFamily="65" charset="-120"/>
              </a:rPr>
              <a:t>範</a:t>
            </a:r>
          </a:p>
          <a:p>
            <a:r>
              <a:rPr lang="zh-TW" altLang="en-US" sz="2400">
                <a:latin typeface="Times New Roman" pitchFamily="18" charset="0"/>
                <a:ea typeface="標楷體" pitchFamily="65" charset="-120"/>
              </a:rPr>
              <a:t>圍</a:t>
            </a:r>
          </a:p>
        </p:txBody>
      </p:sp>
      <p:sp>
        <p:nvSpPr>
          <p:cNvPr id="272389" name="Text Box 19"/>
          <p:cNvSpPr txBox="1">
            <a:spLocks noChangeArrowheads="1"/>
          </p:cNvSpPr>
          <p:nvPr/>
        </p:nvSpPr>
        <p:spPr bwMode="auto">
          <a:xfrm>
            <a:off x="3581400" y="5867400"/>
            <a:ext cx="2317750" cy="457200"/>
          </a:xfrm>
          <a:prstGeom prst="rect">
            <a:avLst/>
          </a:prstGeom>
          <a:solidFill>
            <a:schemeClr val="bg2"/>
          </a:solidFill>
          <a:ln w="9525">
            <a:noFill/>
            <a:miter lim="800000"/>
            <a:headEnd/>
            <a:tailEnd/>
          </a:ln>
        </p:spPr>
        <p:txBody>
          <a:bodyPr wrap="none">
            <a:spAutoFit/>
          </a:bodyPr>
          <a:lstStyle/>
          <a:p>
            <a:r>
              <a:rPr lang="zh-TW" altLang="en-US" sz="2400">
                <a:latin typeface="Times New Roman" pitchFamily="18" charset="0"/>
                <a:ea typeface="標楷體" pitchFamily="65" charset="-120"/>
              </a:rPr>
              <a:t>企業條件與能力</a:t>
            </a:r>
          </a:p>
        </p:txBody>
      </p:sp>
      <p:sp>
        <p:nvSpPr>
          <p:cNvPr id="272390" name="Oval 20"/>
          <p:cNvSpPr>
            <a:spLocks noChangeArrowheads="1"/>
          </p:cNvSpPr>
          <p:nvPr/>
        </p:nvSpPr>
        <p:spPr bwMode="auto">
          <a:xfrm>
            <a:off x="1908175" y="5445125"/>
            <a:ext cx="1728788" cy="360363"/>
          </a:xfrm>
          <a:prstGeom prst="ellipse">
            <a:avLst/>
          </a:prstGeom>
          <a:noFill/>
          <a:ln w="38100">
            <a:solidFill>
              <a:srgbClr val="66FF33"/>
            </a:solidFill>
            <a:round/>
            <a:headEnd/>
            <a:tailEnd/>
          </a:ln>
        </p:spPr>
        <p:txBody>
          <a:bodyPr wrap="none" anchor="ctr"/>
          <a:lstStyle/>
          <a:p>
            <a:endParaRPr lang="zh-TW" altLang="en-US"/>
          </a:p>
        </p:txBody>
      </p:sp>
      <p:sp>
        <p:nvSpPr>
          <p:cNvPr id="272391" name="Oval 21"/>
          <p:cNvSpPr>
            <a:spLocks noChangeArrowheads="1"/>
          </p:cNvSpPr>
          <p:nvPr/>
        </p:nvSpPr>
        <p:spPr bwMode="auto">
          <a:xfrm>
            <a:off x="1835150" y="5373688"/>
            <a:ext cx="4249738" cy="576262"/>
          </a:xfrm>
          <a:prstGeom prst="ellipse">
            <a:avLst/>
          </a:prstGeom>
          <a:noFill/>
          <a:ln w="57150">
            <a:solidFill>
              <a:srgbClr val="9900CC"/>
            </a:solidFill>
            <a:round/>
            <a:headEnd/>
            <a:tailEnd/>
          </a:ln>
        </p:spPr>
        <p:txBody>
          <a:bodyPr wrap="none" anchor="ctr"/>
          <a:lstStyle/>
          <a:p>
            <a:endParaRPr lang="zh-TW" altLang="en-US"/>
          </a:p>
        </p:txBody>
      </p:sp>
      <p:sp>
        <p:nvSpPr>
          <p:cNvPr id="272392" name="Oval 22"/>
          <p:cNvSpPr>
            <a:spLocks noChangeArrowheads="1"/>
          </p:cNvSpPr>
          <p:nvPr/>
        </p:nvSpPr>
        <p:spPr bwMode="auto">
          <a:xfrm>
            <a:off x="1835150" y="5373688"/>
            <a:ext cx="6553200" cy="576262"/>
          </a:xfrm>
          <a:prstGeom prst="ellipse">
            <a:avLst/>
          </a:prstGeom>
          <a:noFill/>
          <a:ln w="57150">
            <a:solidFill>
              <a:srgbClr val="FF3300"/>
            </a:solidFill>
            <a:round/>
            <a:headEnd/>
            <a:tailEnd/>
          </a:ln>
        </p:spPr>
        <p:txBody>
          <a:bodyPr wrap="none" anchor="ctr"/>
          <a:lstStyle/>
          <a:p>
            <a:endParaRPr lang="zh-TW" altLang="en-US"/>
          </a:p>
        </p:txBody>
      </p:sp>
      <p:sp>
        <p:nvSpPr>
          <p:cNvPr id="272393" name="Oval 23"/>
          <p:cNvSpPr>
            <a:spLocks noChangeArrowheads="1"/>
          </p:cNvSpPr>
          <p:nvPr/>
        </p:nvSpPr>
        <p:spPr bwMode="auto">
          <a:xfrm>
            <a:off x="1187450" y="3860800"/>
            <a:ext cx="288925" cy="1439863"/>
          </a:xfrm>
          <a:prstGeom prst="ellipse">
            <a:avLst/>
          </a:prstGeom>
          <a:noFill/>
          <a:ln w="38100">
            <a:solidFill>
              <a:srgbClr val="66FF33"/>
            </a:solidFill>
            <a:round/>
            <a:headEnd/>
            <a:tailEnd/>
          </a:ln>
        </p:spPr>
        <p:txBody>
          <a:bodyPr wrap="none" anchor="ctr"/>
          <a:lstStyle/>
          <a:p>
            <a:endParaRPr lang="zh-TW" altLang="en-US"/>
          </a:p>
        </p:txBody>
      </p:sp>
      <p:sp>
        <p:nvSpPr>
          <p:cNvPr id="272394" name="Oval 24"/>
          <p:cNvSpPr>
            <a:spLocks noChangeArrowheads="1"/>
          </p:cNvSpPr>
          <p:nvPr/>
        </p:nvSpPr>
        <p:spPr bwMode="auto">
          <a:xfrm>
            <a:off x="1116013" y="2276475"/>
            <a:ext cx="431800" cy="3024188"/>
          </a:xfrm>
          <a:prstGeom prst="ellipse">
            <a:avLst/>
          </a:prstGeom>
          <a:noFill/>
          <a:ln w="38100">
            <a:solidFill>
              <a:srgbClr val="9900CC"/>
            </a:solidFill>
            <a:round/>
            <a:headEnd/>
            <a:tailEnd/>
          </a:ln>
        </p:spPr>
        <p:txBody>
          <a:bodyPr wrap="none" anchor="ctr"/>
          <a:lstStyle/>
          <a:p>
            <a:endParaRPr lang="zh-TW" altLang="en-US"/>
          </a:p>
        </p:txBody>
      </p:sp>
      <p:sp>
        <p:nvSpPr>
          <p:cNvPr id="272395" name="Oval 25"/>
          <p:cNvSpPr>
            <a:spLocks noChangeArrowheads="1"/>
          </p:cNvSpPr>
          <p:nvPr/>
        </p:nvSpPr>
        <p:spPr bwMode="auto">
          <a:xfrm>
            <a:off x="1042988" y="620713"/>
            <a:ext cx="576262" cy="4679950"/>
          </a:xfrm>
          <a:prstGeom prst="ellipse">
            <a:avLst/>
          </a:prstGeom>
          <a:noFill/>
          <a:ln w="38100">
            <a:solidFill>
              <a:srgbClr val="FF3300"/>
            </a:solidFill>
            <a:round/>
            <a:headEnd/>
            <a:tailEnd/>
          </a:ln>
        </p:spPr>
        <p:txBody>
          <a:bodyPr wrap="none" anchor="ctr"/>
          <a:lstStyle/>
          <a:p>
            <a:endParaRPr lang="zh-TW" altLang="en-US"/>
          </a:p>
        </p:txBody>
      </p:sp>
      <p:grpSp>
        <p:nvGrpSpPr>
          <p:cNvPr id="3" name="Group 26"/>
          <p:cNvGrpSpPr>
            <a:grpSpLocks/>
          </p:cNvGrpSpPr>
          <p:nvPr/>
        </p:nvGrpSpPr>
        <p:grpSpPr bwMode="auto">
          <a:xfrm>
            <a:off x="2124075" y="1196975"/>
            <a:ext cx="5545138" cy="3816350"/>
            <a:chOff x="1338" y="754"/>
            <a:chExt cx="3493" cy="2404"/>
          </a:xfrm>
        </p:grpSpPr>
        <p:sp>
          <p:nvSpPr>
            <p:cNvPr id="272397" name="Oval 27"/>
            <p:cNvSpPr>
              <a:spLocks noChangeArrowheads="1"/>
            </p:cNvSpPr>
            <p:nvPr/>
          </p:nvSpPr>
          <p:spPr bwMode="auto">
            <a:xfrm>
              <a:off x="1338" y="1706"/>
              <a:ext cx="862" cy="454"/>
            </a:xfrm>
            <a:prstGeom prst="ellipse">
              <a:avLst/>
            </a:prstGeom>
            <a:solidFill>
              <a:schemeClr val="accent1"/>
            </a:solidFill>
            <a:ln w="9525">
              <a:solidFill>
                <a:schemeClr val="tx1"/>
              </a:solidFill>
              <a:round/>
              <a:headEnd/>
              <a:tailEnd/>
            </a:ln>
          </p:spPr>
          <p:txBody>
            <a:bodyPr wrap="none" anchor="ctr"/>
            <a:lstStyle/>
            <a:p>
              <a:r>
                <a:rPr lang="zh-TW" altLang="en-US" sz="2800"/>
                <a:t>？</a:t>
              </a:r>
            </a:p>
          </p:txBody>
        </p:sp>
        <p:sp>
          <p:nvSpPr>
            <p:cNvPr id="272398" name="Oval 28"/>
            <p:cNvSpPr>
              <a:spLocks noChangeArrowheads="1"/>
            </p:cNvSpPr>
            <p:nvPr/>
          </p:nvSpPr>
          <p:spPr bwMode="auto">
            <a:xfrm>
              <a:off x="1338" y="799"/>
              <a:ext cx="862" cy="454"/>
            </a:xfrm>
            <a:prstGeom prst="ellipse">
              <a:avLst/>
            </a:prstGeom>
            <a:solidFill>
              <a:srgbClr val="FFFF00"/>
            </a:solidFill>
            <a:ln w="9525">
              <a:solidFill>
                <a:schemeClr val="tx1"/>
              </a:solidFill>
              <a:round/>
              <a:headEnd/>
              <a:tailEnd/>
            </a:ln>
          </p:spPr>
          <p:txBody>
            <a:bodyPr wrap="none" anchor="ctr"/>
            <a:lstStyle/>
            <a:p>
              <a:r>
                <a:rPr lang="zh-TW" altLang="en-US" sz="2800">
                  <a:solidFill>
                    <a:schemeClr val="bg2"/>
                  </a:solidFill>
                </a:rPr>
                <a:t>？</a:t>
              </a:r>
            </a:p>
          </p:txBody>
        </p:sp>
        <p:sp>
          <p:nvSpPr>
            <p:cNvPr id="272399" name="Oval 29"/>
            <p:cNvSpPr>
              <a:spLocks noChangeArrowheads="1"/>
            </p:cNvSpPr>
            <p:nvPr/>
          </p:nvSpPr>
          <p:spPr bwMode="auto">
            <a:xfrm>
              <a:off x="2517" y="754"/>
              <a:ext cx="862" cy="454"/>
            </a:xfrm>
            <a:prstGeom prst="ellipse">
              <a:avLst/>
            </a:prstGeom>
            <a:solidFill>
              <a:srgbClr val="66FF33"/>
            </a:solidFill>
            <a:ln w="9525">
              <a:solidFill>
                <a:schemeClr val="tx1"/>
              </a:solidFill>
              <a:round/>
              <a:headEnd/>
              <a:tailEnd/>
            </a:ln>
          </p:spPr>
          <p:txBody>
            <a:bodyPr wrap="none" anchor="ctr"/>
            <a:lstStyle/>
            <a:p>
              <a:r>
                <a:rPr lang="zh-TW" altLang="en-US" sz="2800">
                  <a:solidFill>
                    <a:schemeClr val="bg2"/>
                  </a:solidFill>
                </a:rPr>
                <a:t>？</a:t>
              </a:r>
            </a:p>
          </p:txBody>
        </p:sp>
        <p:sp>
          <p:nvSpPr>
            <p:cNvPr id="272400" name="Oval 30"/>
            <p:cNvSpPr>
              <a:spLocks noChangeArrowheads="1"/>
            </p:cNvSpPr>
            <p:nvPr/>
          </p:nvSpPr>
          <p:spPr bwMode="auto">
            <a:xfrm>
              <a:off x="2608" y="2704"/>
              <a:ext cx="862" cy="454"/>
            </a:xfrm>
            <a:prstGeom prst="ellipse">
              <a:avLst/>
            </a:prstGeom>
            <a:solidFill>
              <a:schemeClr val="hlink"/>
            </a:solidFill>
            <a:ln w="9525">
              <a:solidFill>
                <a:schemeClr val="tx1"/>
              </a:solidFill>
              <a:round/>
              <a:headEnd/>
              <a:tailEnd/>
            </a:ln>
          </p:spPr>
          <p:txBody>
            <a:bodyPr wrap="none" anchor="ctr"/>
            <a:lstStyle/>
            <a:p>
              <a:r>
                <a:rPr lang="zh-TW" altLang="en-US" sz="2800">
                  <a:solidFill>
                    <a:schemeClr val="bg2"/>
                  </a:solidFill>
                </a:rPr>
                <a:t>？</a:t>
              </a:r>
            </a:p>
          </p:txBody>
        </p:sp>
        <p:sp>
          <p:nvSpPr>
            <p:cNvPr id="272401" name="Oval 31"/>
            <p:cNvSpPr>
              <a:spLocks noChangeArrowheads="1"/>
            </p:cNvSpPr>
            <p:nvPr/>
          </p:nvSpPr>
          <p:spPr bwMode="auto">
            <a:xfrm>
              <a:off x="3969" y="2704"/>
              <a:ext cx="862" cy="454"/>
            </a:xfrm>
            <a:prstGeom prst="ellipse">
              <a:avLst/>
            </a:prstGeom>
            <a:solidFill>
              <a:schemeClr val="accent2"/>
            </a:solidFill>
            <a:ln w="9525">
              <a:solidFill>
                <a:schemeClr val="tx1"/>
              </a:solidFill>
              <a:round/>
              <a:headEnd/>
              <a:tailEnd/>
            </a:ln>
          </p:spPr>
          <p:txBody>
            <a:bodyPr wrap="none" anchor="ctr"/>
            <a:lstStyle/>
            <a:p>
              <a:r>
                <a:rPr lang="zh-TW" altLang="en-US" sz="2800"/>
                <a:t>？</a:t>
              </a:r>
            </a:p>
          </p:txBody>
        </p:sp>
        <p:sp>
          <p:nvSpPr>
            <p:cNvPr id="272402" name="Oval 32"/>
            <p:cNvSpPr>
              <a:spLocks noChangeArrowheads="1"/>
            </p:cNvSpPr>
            <p:nvPr/>
          </p:nvSpPr>
          <p:spPr bwMode="auto">
            <a:xfrm>
              <a:off x="3923" y="1933"/>
              <a:ext cx="862" cy="454"/>
            </a:xfrm>
            <a:prstGeom prst="ellipse">
              <a:avLst/>
            </a:prstGeom>
            <a:solidFill>
              <a:srgbClr val="CCCC00"/>
            </a:solidFill>
            <a:ln w="9525">
              <a:solidFill>
                <a:schemeClr val="tx1"/>
              </a:solidFill>
              <a:round/>
              <a:headEnd/>
              <a:tailEnd/>
            </a:ln>
          </p:spPr>
          <p:txBody>
            <a:bodyPr wrap="none" anchor="ctr"/>
            <a:lstStyle/>
            <a:p>
              <a:r>
                <a:rPr lang="zh-TW" altLang="en-US" sz="2800"/>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投影片編號版面配置區 5"/>
          <p:cNvSpPr>
            <a:spLocks noGrp="1"/>
          </p:cNvSpPr>
          <p:nvPr>
            <p:ph type="sldNum" sz="quarter" idx="12"/>
          </p:nvPr>
        </p:nvSpPr>
        <p:spPr/>
        <p:txBody>
          <a:bodyPr/>
          <a:lstStyle/>
          <a:p>
            <a:pPr>
              <a:defRPr/>
            </a:pPr>
            <a:fld id="{14B6DC37-C674-4139-B987-6130267ED4CF}" type="slidenum">
              <a:rPr lang="en-US" altLang="zh-TW"/>
              <a:pPr>
                <a:defRPr/>
              </a:pPr>
              <a:t>5</a:t>
            </a:fld>
            <a:endParaRPr lang="en-US" altLang="zh-TW"/>
          </a:p>
        </p:txBody>
      </p:sp>
      <p:grpSp>
        <p:nvGrpSpPr>
          <p:cNvPr id="2" name="Group 2"/>
          <p:cNvGrpSpPr>
            <a:grpSpLocks/>
          </p:cNvGrpSpPr>
          <p:nvPr/>
        </p:nvGrpSpPr>
        <p:grpSpPr bwMode="auto">
          <a:xfrm>
            <a:off x="179388" y="1484313"/>
            <a:ext cx="609600" cy="4279900"/>
            <a:chOff x="192" y="1513"/>
            <a:chExt cx="384" cy="2696"/>
          </a:xfrm>
        </p:grpSpPr>
        <p:sp>
          <p:nvSpPr>
            <p:cNvPr id="2415619" name="Rectangle 3"/>
            <p:cNvSpPr>
              <a:spLocks noChangeArrowheads="1"/>
            </p:cNvSpPr>
            <p:nvPr/>
          </p:nvSpPr>
          <p:spPr bwMode="auto">
            <a:xfrm>
              <a:off x="192" y="1513"/>
              <a:ext cx="384" cy="826"/>
            </a:xfrm>
            <a:prstGeom prst="rect">
              <a:avLst/>
            </a:prstGeom>
            <a:solidFill>
              <a:srgbClr val="009900"/>
            </a:solidFill>
            <a:ln w="9525">
              <a:solidFill>
                <a:schemeClr val="hlink"/>
              </a:solidFill>
              <a:miter lim="800000"/>
              <a:headEnd/>
              <a:tailEnd/>
            </a:ln>
            <a:effectLst/>
          </p:spPr>
          <p:txBody>
            <a:bodyPr wrap="none" anchor="ctr"/>
            <a:lstStyle/>
            <a:p>
              <a:pPr>
                <a:defRPr/>
              </a:pPr>
              <a:r>
                <a:rPr lang="zh-TW" altLang="en-US" b="1">
                  <a:effectLst>
                    <a:outerShdw blurRad="38100" dist="38100" dir="2700000" algn="tl">
                      <a:srgbClr val="000000"/>
                    </a:outerShdw>
                  </a:effectLst>
                  <a:ea typeface="標楷體" pitchFamily="65" charset="-120"/>
                </a:rPr>
                <a:t>短</a:t>
              </a:r>
            </a:p>
            <a:p>
              <a:pPr>
                <a:defRPr/>
              </a:pPr>
              <a:r>
                <a:rPr lang="zh-TW" altLang="en-US" b="1">
                  <a:effectLst>
                    <a:outerShdw blurRad="38100" dist="38100" dir="2700000" algn="tl">
                      <a:srgbClr val="000000"/>
                    </a:outerShdw>
                  </a:effectLst>
                  <a:ea typeface="標楷體" pitchFamily="65" charset="-120"/>
                </a:rPr>
                <a:t>期</a:t>
              </a:r>
            </a:p>
            <a:p>
              <a:pPr>
                <a:defRPr/>
              </a:pPr>
              <a:r>
                <a:rPr lang="en-US" altLang="zh-TW" b="1">
                  <a:effectLst>
                    <a:outerShdw blurRad="38100" dist="38100" dir="2700000" algn="tl">
                      <a:srgbClr val="000000"/>
                    </a:outerShdw>
                  </a:effectLst>
                  <a:ea typeface="標楷體" pitchFamily="65" charset="-120"/>
                </a:rPr>
                <a:t>IS</a:t>
              </a:r>
            </a:p>
            <a:p>
              <a:pPr>
                <a:defRPr/>
              </a:pPr>
              <a:r>
                <a:rPr lang="zh-TW" altLang="en-US" b="1">
                  <a:effectLst>
                    <a:outerShdw blurRad="38100" dist="38100" dir="2700000" algn="tl">
                      <a:srgbClr val="000000"/>
                    </a:outerShdw>
                  </a:effectLst>
                  <a:ea typeface="標楷體" pitchFamily="65" charset="-120"/>
                </a:rPr>
                <a:t>策略</a:t>
              </a:r>
            </a:p>
          </p:txBody>
        </p:sp>
        <p:sp>
          <p:nvSpPr>
            <p:cNvPr id="2415620" name="Rectangle 4"/>
            <p:cNvSpPr>
              <a:spLocks noChangeArrowheads="1"/>
            </p:cNvSpPr>
            <p:nvPr/>
          </p:nvSpPr>
          <p:spPr bwMode="auto">
            <a:xfrm>
              <a:off x="192" y="2422"/>
              <a:ext cx="384" cy="827"/>
            </a:xfrm>
            <a:prstGeom prst="rect">
              <a:avLst/>
            </a:prstGeom>
            <a:solidFill>
              <a:schemeClr val="folHlink"/>
            </a:solidFill>
            <a:ln w="9525">
              <a:solidFill>
                <a:schemeClr val="hlink"/>
              </a:solidFill>
              <a:miter lim="800000"/>
              <a:headEnd/>
              <a:tailEnd/>
            </a:ln>
            <a:effectLst/>
          </p:spPr>
          <p:txBody>
            <a:bodyPr wrap="none" anchor="ctr"/>
            <a:lstStyle/>
            <a:p>
              <a:pPr>
                <a:defRPr/>
              </a:pPr>
              <a:r>
                <a:rPr lang="zh-TW" altLang="en-US" b="1">
                  <a:effectLst>
                    <a:outerShdw blurRad="38100" dist="38100" dir="2700000" algn="tl">
                      <a:srgbClr val="000000"/>
                    </a:outerShdw>
                  </a:effectLst>
                  <a:ea typeface="標楷體" pitchFamily="65" charset="-120"/>
                </a:rPr>
                <a:t>中</a:t>
              </a:r>
            </a:p>
            <a:p>
              <a:pPr>
                <a:defRPr/>
              </a:pPr>
              <a:r>
                <a:rPr lang="zh-TW" altLang="en-US" b="1">
                  <a:effectLst>
                    <a:outerShdw blurRad="38100" dist="38100" dir="2700000" algn="tl">
                      <a:srgbClr val="000000"/>
                    </a:outerShdw>
                  </a:effectLst>
                  <a:ea typeface="標楷體" pitchFamily="65" charset="-120"/>
                </a:rPr>
                <a:t>期</a:t>
              </a:r>
            </a:p>
            <a:p>
              <a:pPr>
                <a:defRPr/>
              </a:pPr>
              <a:r>
                <a:rPr lang="en-US" altLang="zh-TW" b="1">
                  <a:effectLst>
                    <a:outerShdw blurRad="38100" dist="38100" dir="2700000" algn="tl">
                      <a:srgbClr val="000000"/>
                    </a:outerShdw>
                  </a:effectLst>
                  <a:ea typeface="標楷體" pitchFamily="65" charset="-120"/>
                </a:rPr>
                <a:t>IS</a:t>
              </a:r>
            </a:p>
            <a:p>
              <a:pPr>
                <a:defRPr/>
              </a:pPr>
              <a:r>
                <a:rPr lang="zh-TW" altLang="en-US" b="1">
                  <a:effectLst>
                    <a:outerShdw blurRad="38100" dist="38100" dir="2700000" algn="tl">
                      <a:srgbClr val="000000"/>
                    </a:outerShdw>
                  </a:effectLst>
                  <a:ea typeface="標楷體" pitchFamily="65" charset="-120"/>
                </a:rPr>
                <a:t>策略</a:t>
              </a:r>
            </a:p>
          </p:txBody>
        </p:sp>
        <p:sp>
          <p:nvSpPr>
            <p:cNvPr id="2415621" name="Rectangle 5"/>
            <p:cNvSpPr>
              <a:spLocks noChangeArrowheads="1"/>
            </p:cNvSpPr>
            <p:nvPr/>
          </p:nvSpPr>
          <p:spPr bwMode="auto">
            <a:xfrm>
              <a:off x="192" y="3360"/>
              <a:ext cx="384" cy="849"/>
            </a:xfrm>
            <a:prstGeom prst="rect">
              <a:avLst/>
            </a:prstGeom>
            <a:solidFill>
              <a:srgbClr val="990099"/>
            </a:solidFill>
            <a:ln w="9525">
              <a:solidFill>
                <a:schemeClr val="hlink"/>
              </a:solidFill>
              <a:miter lim="800000"/>
              <a:headEnd/>
              <a:tailEnd/>
            </a:ln>
            <a:effectLst/>
          </p:spPr>
          <p:txBody>
            <a:bodyPr wrap="none" anchor="ctr"/>
            <a:lstStyle/>
            <a:p>
              <a:pPr>
                <a:defRPr/>
              </a:pPr>
              <a:r>
                <a:rPr lang="zh-TW" altLang="en-US" b="1">
                  <a:effectLst>
                    <a:outerShdw blurRad="38100" dist="38100" dir="2700000" algn="tl">
                      <a:srgbClr val="000000"/>
                    </a:outerShdw>
                  </a:effectLst>
                  <a:ea typeface="標楷體" pitchFamily="65" charset="-120"/>
                </a:rPr>
                <a:t>長</a:t>
              </a:r>
            </a:p>
            <a:p>
              <a:pPr>
                <a:defRPr/>
              </a:pPr>
              <a:r>
                <a:rPr lang="zh-TW" altLang="en-US" b="1">
                  <a:effectLst>
                    <a:outerShdw blurRad="38100" dist="38100" dir="2700000" algn="tl">
                      <a:srgbClr val="000000"/>
                    </a:outerShdw>
                  </a:effectLst>
                  <a:ea typeface="標楷體" pitchFamily="65" charset="-120"/>
                </a:rPr>
                <a:t>期</a:t>
              </a:r>
            </a:p>
            <a:p>
              <a:pPr>
                <a:defRPr/>
              </a:pPr>
              <a:r>
                <a:rPr lang="en-US" altLang="zh-TW" b="1">
                  <a:effectLst>
                    <a:outerShdw blurRad="38100" dist="38100" dir="2700000" algn="tl">
                      <a:srgbClr val="000000"/>
                    </a:outerShdw>
                  </a:effectLst>
                  <a:ea typeface="標楷體" pitchFamily="65" charset="-120"/>
                </a:rPr>
                <a:t>IS</a:t>
              </a:r>
            </a:p>
            <a:p>
              <a:pPr>
                <a:defRPr/>
              </a:pPr>
              <a:r>
                <a:rPr lang="zh-TW" altLang="en-US" b="1">
                  <a:effectLst>
                    <a:outerShdw blurRad="38100" dist="38100" dir="2700000" algn="tl">
                      <a:srgbClr val="000000"/>
                    </a:outerShdw>
                  </a:effectLst>
                  <a:ea typeface="標楷體" pitchFamily="65" charset="-120"/>
                </a:rPr>
                <a:t>策略</a:t>
              </a:r>
            </a:p>
          </p:txBody>
        </p:sp>
      </p:grpSp>
      <p:grpSp>
        <p:nvGrpSpPr>
          <p:cNvPr id="3" name="Group 6"/>
          <p:cNvGrpSpPr>
            <a:grpSpLocks/>
          </p:cNvGrpSpPr>
          <p:nvPr/>
        </p:nvGrpSpPr>
        <p:grpSpPr bwMode="auto">
          <a:xfrm>
            <a:off x="1042988" y="404813"/>
            <a:ext cx="7218362" cy="973137"/>
            <a:chOff x="768" y="756"/>
            <a:chExt cx="4547" cy="613"/>
          </a:xfrm>
        </p:grpSpPr>
        <p:sp>
          <p:nvSpPr>
            <p:cNvPr id="2415623" name="Text Box 7"/>
            <p:cNvSpPr txBox="1">
              <a:spLocks noChangeArrowheads="1"/>
            </p:cNvSpPr>
            <p:nvPr/>
          </p:nvSpPr>
          <p:spPr bwMode="auto">
            <a:xfrm>
              <a:off x="1046" y="768"/>
              <a:ext cx="820" cy="231"/>
            </a:xfrm>
            <a:prstGeom prst="rect">
              <a:avLst/>
            </a:prstGeom>
            <a:solidFill>
              <a:schemeClr val="bg2"/>
            </a:solidFill>
            <a:ln w="9525">
              <a:noFill/>
              <a:miter lim="800000"/>
              <a:headEnd/>
              <a:tailEnd/>
            </a:ln>
            <a:effectLst/>
          </p:spPr>
          <p:txBody>
            <a:bodyPr wrap="none">
              <a:spAutoFit/>
            </a:bodyPr>
            <a:lstStyle/>
            <a:p>
              <a:pPr algn="l">
                <a:defRPr/>
              </a:pPr>
              <a:r>
                <a:rPr lang="zh-TW" altLang="en-US" b="1">
                  <a:effectLst>
                    <a:outerShdw blurRad="38100" dist="38100" dir="2700000" algn="tl">
                      <a:srgbClr val="000000"/>
                    </a:outerShdw>
                  </a:effectLst>
                  <a:ea typeface="標楷體" pitchFamily="65" charset="-120"/>
                </a:rPr>
                <a:t>短期</a:t>
              </a:r>
              <a:r>
                <a:rPr lang="en-US" altLang="zh-TW" b="1">
                  <a:effectLst>
                    <a:outerShdw blurRad="38100" dist="38100" dir="2700000" algn="tl">
                      <a:srgbClr val="000000"/>
                    </a:outerShdw>
                  </a:effectLst>
                  <a:ea typeface="標楷體" pitchFamily="65" charset="-120"/>
                </a:rPr>
                <a:t>IT</a:t>
              </a:r>
              <a:r>
                <a:rPr lang="zh-TW" altLang="en-US" b="1">
                  <a:effectLst>
                    <a:outerShdw blurRad="38100" dist="38100" dir="2700000" algn="tl">
                      <a:srgbClr val="000000"/>
                    </a:outerShdw>
                  </a:effectLst>
                  <a:ea typeface="標楷體" pitchFamily="65" charset="-120"/>
                </a:rPr>
                <a:t>策略</a:t>
              </a:r>
            </a:p>
          </p:txBody>
        </p:sp>
        <p:sp>
          <p:nvSpPr>
            <p:cNvPr id="2415624" name="Rectangle 8"/>
            <p:cNvSpPr>
              <a:spLocks noChangeArrowheads="1"/>
            </p:cNvSpPr>
            <p:nvPr/>
          </p:nvSpPr>
          <p:spPr bwMode="auto">
            <a:xfrm>
              <a:off x="768" y="985"/>
              <a:ext cx="1296" cy="384"/>
            </a:xfrm>
            <a:prstGeom prst="rect">
              <a:avLst/>
            </a:prstGeom>
            <a:solidFill>
              <a:srgbClr val="009900"/>
            </a:solidFill>
            <a:ln w="9525">
              <a:solidFill>
                <a:schemeClr val="hlink"/>
              </a:solidFill>
              <a:miter lim="800000"/>
              <a:headEnd/>
              <a:tailEnd/>
            </a:ln>
            <a:effectLst/>
          </p:spPr>
          <p:txBody>
            <a:bodyPr wrap="none" anchor="ctr"/>
            <a:lstStyle/>
            <a:p>
              <a:pPr>
                <a:defRPr/>
              </a:pPr>
              <a:r>
                <a:rPr lang="zh-TW" altLang="en-US" sz="2000" b="1">
                  <a:effectLst>
                    <a:outerShdw blurRad="38100" dist="38100" dir="2700000" algn="tl">
                      <a:srgbClr val="000000"/>
                    </a:outerShdw>
                  </a:effectLst>
                  <a:ea typeface="標楷體" pitchFamily="65" charset="-120"/>
                </a:rPr>
                <a:t>基礎平台建立</a:t>
              </a:r>
            </a:p>
          </p:txBody>
        </p:sp>
        <p:sp>
          <p:nvSpPr>
            <p:cNvPr id="2415625" name="Text Box 9"/>
            <p:cNvSpPr txBox="1">
              <a:spLocks noChangeArrowheads="1"/>
            </p:cNvSpPr>
            <p:nvPr/>
          </p:nvSpPr>
          <p:spPr bwMode="auto">
            <a:xfrm>
              <a:off x="2796" y="756"/>
              <a:ext cx="820" cy="231"/>
            </a:xfrm>
            <a:prstGeom prst="rect">
              <a:avLst/>
            </a:prstGeom>
            <a:solidFill>
              <a:schemeClr val="bg2"/>
            </a:solidFill>
            <a:ln w="9525">
              <a:noFill/>
              <a:miter lim="800000"/>
              <a:headEnd/>
              <a:tailEnd/>
            </a:ln>
            <a:effectLst/>
          </p:spPr>
          <p:txBody>
            <a:bodyPr wrap="none">
              <a:spAutoFit/>
            </a:bodyPr>
            <a:lstStyle/>
            <a:p>
              <a:pPr algn="l">
                <a:defRPr/>
              </a:pPr>
              <a:r>
                <a:rPr lang="zh-TW" altLang="en-US" b="1">
                  <a:effectLst>
                    <a:outerShdw blurRad="38100" dist="38100" dir="2700000" algn="tl">
                      <a:srgbClr val="000000"/>
                    </a:outerShdw>
                  </a:effectLst>
                  <a:ea typeface="標楷體" pitchFamily="65" charset="-120"/>
                </a:rPr>
                <a:t>中期</a:t>
              </a:r>
              <a:r>
                <a:rPr lang="en-US" altLang="zh-TW" b="1">
                  <a:effectLst>
                    <a:outerShdw blurRad="38100" dist="38100" dir="2700000" algn="tl">
                      <a:srgbClr val="000000"/>
                    </a:outerShdw>
                  </a:effectLst>
                  <a:ea typeface="標楷體" pitchFamily="65" charset="-120"/>
                </a:rPr>
                <a:t>IT</a:t>
              </a:r>
              <a:r>
                <a:rPr lang="zh-TW" altLang="en-US" b="1">
                  <a:effectLst>
                    <a:outerShdw blurRad="38100" dist="38100" dir="2700000" algn="tl">
                      <a:srgbClr val="000000"/>
                    </a:outerShdw>
                  </a:effectLst>
                  <a:ea typeface="標楷體" pitchFamily="65" charset="-120"/>
                </a:rPr>
                <a:t>策略</a:t>
              </a:r>
            </a:p>
          </p:txBody>
        </p:sp>
        <p:sp>
          <p:nvSpPr>
            <p:cNvPr id="2415626" name="Rectangle 10"/>
            <p:cNvSpPr>
              <a:spLocks noChangeArrowheads="1"/>
            </p:cNvSpPr>
            <p:nvPr/>
          </p:nvSpPr>
          <p:spPr bwMode="auto">
            <a:xfrm>
              <a:off x="2448" y="960"/>
              <a:ext cx="1296" cy="384"/>
            </a:xfrm>
            <a:prstGeom prst="rect">
              <a:avLst/>
            </a:prstGeom>
            <a:solidFill>
              <a:schemeClr val="folHlink"/>
            </a:solidFill>
            <a:ln w="9525">
              <a:solidFill>
                <a:schemeClr val="hlink"/>
              </a:solidFill>
              <a:miter lim="800000"/>
              <a:headEnd/>
              <a:tailEnd/>
            </a:ln>
            <a:effectLst/>
          </p:spPr>
          <p:txBody>
            <a:bodyPr wrap="none" anchor="ctr"/>
            <a:lstStyle/>
            <a:p>
              <a:pPr>
                <a:defRPr/>
              </a:pPr>
              <a:r>
                <a:rPr lang="zh-TW" altLang="en-US" sz="2000" b="1">
                  <a:effectLst>
                    <a:outerShdw blurRad="38100" dist="38100" dir="2700000" algn="tl">
                      <a:srgbClr val="000000"/>
                    </a:outerShdw>
                  </a:effectLst>
                  <a:ea typeface="標楷體" pitchFamily="65" charset="-120"/>
                </a:rPr>
                <a:t>互動平台建立</a:t>
              </a:r>
            </a:p>
          </p:txBody>
        </p:sp>
        <p:sp>
          <p:nvSpPr>
            <p:cNvPr id="2415627" name="Text Box 11"/>
            <p:cNvSpPr txBox="1">
              <a:spLocks noChangeArrowheads="1"/>
            </p:cNvSpPr>
            <p:nvPr/>
          </p:nvSpPr>
          <p:spPr bwMode="auto">
            <a:xfrm>
              <a:off x="4367" y="757"/>
              <a:ext cx="820" cy="231"/>
            </a:xfrm>
            <a:prstGeom prst="rect">
              <a:avLst/>
            </a:prstGeom>
            <a:solidFill>
              <a:schemeClr val="bg2"/>
            </a:solidFill>
            <a:ln w="9525">
              <a:noFill/>
              <a:miter lim="800000"/>
              <a:headEnd/>
              <a:tailEnd/>
            </a:ln>
            <a:effectLst/>
          </p:spPr>
          <p:txBody>
            <a:bodyPr wrap="none">
              <a:spAutoFit/>
            </a:bodyPr>
            <a:lstStyle/>
            <a:p>
              <a:pPr algn="l">
                <a:defRPr/>
              </a:pPr>
              <a:r>
                <a:rPr lang="zh-TW" altLang="en-US" b="1">
                  <a:effectLst>
                    <a:outerShdw blurRad="38100" dist="38100" dir="2700000" algn="tl">
                      <a:srgbClr val="000000"/>
                    </a:outerShdw>
                  </a:effectLst>
                  <a:ea typeface="標楷體" pitchFamily="65" charset="-120"/>
                </a:rPr>
                <a:t>長期</a:t>
              </a:r>
              <a:r>
                <a:rPr lang="en-US" altLang="zh-TW" b="1">
                  <a:effectLst>
                    <a:outerShdw blurRad="38100" dist="38100" dir="2700000" algn="tl">
                      <a:srgbClr val="000000"/>
                    </a:outerShdw>
                  </a:effectLst>
                  <a:ea typeface="標楷體" pitchFamily="65" charset="-120"/>
                </a:rPr>
                <a:t>IT</a:t>
              </a:r>
              <a:r>
                <a:rPr lang="zh-TW" altLang="en-US" b="1">
                  <a:effectLst>
                    <a:outerShdw blurRad="38100" dist="38100" dir="2700000" algn="tl">
                      <a:srgbClr val="000000"/>
                    </a:outerShdw>
                  </a:effectLst>
                  <a:ea typeface="標楷體" pitchFamily="65" charset="-120"/>
                </a:rPr>
                <a:t>策略</a:t>
              </a:r>
            </a:p>
          </p:txBody>
        </p:sp>
        <p:sp>
          <p:nvSpPr>
            <p:cNvPr id="2415628" name="Rectangle 12"/>
            <p:cNvSpPr>
              <a:spLocks noChangeArrowheads="1"/>
            </p:cNvSpPr>
            <p:nvPr/>
          </p:nvSpPr>
          <p:spPr bwMode="auto">
            <a:xfrm>
              <a:off x="4019" y="953"/>
              <a:ext cx="1296" cy="384"/>
            </a:xfrm>
            <a:prstGeom prst="rect">
              <a:avLst/>
            </a:prstGeom>
            <a:solidFill>
              <a:srgbClr val="990099"/>
            </a:solidFill>
            <a:ln w="9525">
              <a:solidFill>
                <a:schemeClr val="hlink"/>
              </a:solidFill>
              <a:miter lim="800000"/>
              <a:headEnd/>
              <a:tailEnd/>
            </a:ln>
            <a:effectLst/>
          </p:spPr>
          <p:txBody>
            <a:bodyPr wrap="none" anchor="ctr"/>
            <a:lstStyle/>
            <a:p>
              <a:pPr>
                <a:defRPr/>
              </a:pPr>
              <a:r>
                <a:rPr lang="zh-TW" altLang="en-US" sz="2000" b="1">
                  <a:effectLst>
                    <a:outerShdw blurRad="38100" dist="38100" dir="2700000" algn="tl">
                      <a:srgbClr val="000000"/>
                    </a:outerShdw>
                  </a:effectLst>
                  <a:latin typeface="標楷體" pitchFamily="65" charset="-120"/>
                  <a:ea typeface="標楷體" pitchFamily="65" charset="-120"/>
                </a:rPr>
                <a:t>智慧平台建立</a:t>
              </a:r>
            </a:p>
          </p:txBody>
        </p:sp>
      </p:grpSp>
      <p:sp>
        <p:nvSpPr>
          <p:cNvPr id="273413" name="Text Box 13"/>
          <p:cNvSpPr txBox="1">
            <a:spLocks noChangeArrowheads="1"/>
          </p:cNvSpPr>
          <p:nvPr/>
        </p:nvSpPr>
        <p:spPr bwMode="auto">
          <a:xfrm>
            <a:off x="827088" y="1484313"/>
            <a:ext cx="2611437" cy="3770312"/>
          </a:xfrm>
          <a:prstGeom prst="rect">
            <a:avLst/>
          </a:prstGeom>
          <a:solidFill>
            <a:srgbClr val="008000"/>
          </a:solidFill>
          <a:ln w="9525">
            <a:noFill/>
            <a:miter lim="800000"/>
            <a:headEnd/>
            <a:tailEnd/>
          </a:ln>
        </p:spPr>
        <p:txBody>
          <a:bodyPr>
            <a:spAutoFit/>
          </a:bodyPr>
          <a:lstStyle/>
          <a:p>
            <a:pPr marL="185738" indent="-185738" algn="l"/>
            <a:r>
              <a:rPr lang="en-US" altLang="zh-TW" b="1" u="sng">
                <a:solidFill>
                  <a:schemeClr val="hlink"/>
                </a:solidFill>
              </a:rPr>
              <a:t>IM</a:t>
            </a:r>
            <a:r>
              <a:rPr lang="zh-TW" altLang="en-US" b="1" u="sng">
                <a:solidFill>
                  <a:schemeClr val="hlink"/>
                </a:solidFill>
                <a:ea typeface="標楷體" pitchFamily="65" charset="-120"/>
              </a:rPr>
              <a:t>策略</a:t>
            </a:r>
            <a:r>
              <a:rPr lang="zh-TW" altLang="en-US" b="1" u="sng">
                <a:solidFill>
                  <a:schemeClr val="hlink"/>
                </a:solidFill>
                <a:latin typeface="標楷體" pitchFamily="65" charset="-120"/>
                <a:ea typeface="標楷體" pitchFamily="65" charset="-120"/>
              </a:rPr>
              <a:t>短期一年</a:t>
            </a:r>
          </a:p>
          <a:p>
            <a:pPr marL="185738" indent="-185738" algn="l">
              <a:buFontTx/>
              <a:buChar char="•"/>
            </a:pPr>
            <a:r>
              <a:rPr lang="zh-TW" altLang="en-US" sz="1400" b="1">
                <a:latin typeface="標楷體" pitchFamily="65" charset="-120"/>
                <a:ea typeface="標楷體" pitchFamily="65" charset="-120"/>
              </a:rPr>
              <a:t>專門負責的系務電腦化小組。</a:t>
            </a:r>
          </a:p>
          <a:p>
            <a:pPr marL="185738" indent="-185738" algn="l">
              <a:buFontTx/>
              <a:buChar char="•"/>
            </a:pPr>
            <a:r>
              <a:rPr lang="zh-TW" altLang="en-US" sz="1400" b="1">
                <a:latin typeface="標楷體" pitchFamily="65" charset="-120"/>
                <a:ea typeface="標楷體" pitchFamily="65" charset="-120"/>
              </a:rPr>
              <a:t>作業相關人員的配合與協助。</a:t>
            </a:r>
          </a:p>
          <a:p>
            <a:pPr marL="185738" indent="-185738" algn="l">
              <a:buFontTx/>
              <a:buChar char="•"/>
            </a:pPr>
            <a:r>
              <a:rPr lang="zh-TW" altLang="en-US" sz="1400" b="1">
                <a:latin typeface="標楷體" pitchFamily="65" charset="-120"/>
                <a:ea typeface="標楷體" pitchFamily="65" charset="-120"/>
              </a:rPr>
              <a:t>結合英語學程老師進行課程教授。</a:t>
            </a:r>
          </a:p>
          <a:p>
            <a:pPr marL="185738" indent="-185738" algn="l">
              <a:buFontTx/>
              <a:buChar char="•"/>
            </a:pPr>
            <a:r>
              <a:rPr lang="zh-TW" altLang="en-US" sz="1400" b="1">
                <a:latin typeface="標楷體" pitchFamily="65" charset="-120"/>
                <a:ea typeface="標楷體" pitchFamily="65" charset="-120"/>
              </a:rPr>
              <a:t>考慮延聘許多具實務經驗剛從公司退休的高階工程師。</a:t>
            </a:r>
          </a:p>
          <a:p>
            <a:pPr marL="185738" indent="-185738" algn="l">
              <a:buFontTx/>
              <a:buChar char="•"/>
            </a:pPr>
            <a:r>
              <a:rPr lang="zh-TW" altLang="en-US" sz="1400" b="1">
                <a:latin typeface="標楷體" pitchFamily="65" charset="-120"/>
                <a:ea typeface="標楷體" pitchFamily="65" charset="-120"/>
              </a:rPr>
              <a:t>成立一個整體性有系統的畢業生家族機制－系友會。</a:t>
            </a:r>
          </a:p>
          <a:p>
            <a:pPr marL="185738" indent="-185738" algn="l">
              <a:buFontTx/>
              <a:buChar char="•"/>
            </a:pPr>
            <a:r>
              <a:rPr lang="zh-TW" altLang="en-US" sz="1400" b="1">
                <a:latin typeface="標楷體" pitchFamily="65" charset="-120"/>
                <a:ea typeface="標楷體" pitchFamily="65" charset="-120"/>
              </a:rPr>
              <a:t>加強系學會的功能與管理（資服團）。</a:t>
            </a:r>
          </a:p>
          <a:p>
            <a:pPr marL="185738" indent="-185738" algn="l">
              <a:buFontTx/>
              <a:buChar char="•"/>
            </a:pPr>
            <a:r>
              <a:rPr lang="zh-TW" altLang="en-US" sz="1400" b="1">
                <a:latin typeface="標楷體" pitchFamily="65" charset="-120"/>
                <a:ea typeface="標楷體" pitchFamily="65" charset="-120"/>
              </a:rPr>
              <a:t>導師制的設計。</a:t>
            </a:r>
          </a:p>
          <a:p>
            <a:pPr marL="185738" indent="-185738" algn="l">
              <a:buFontTx/>
              <a:buChar char="•"/>
            </a:pPr>
            <a:r>
              <a:rPr lang="zh-TW" altLang="en-US" sz="1400" b="1">
                <a:latin typeface="標楷體" pitchFamily="65" charset="-120"/>
                <a:ea typeface="標楷體" pitchFamily="65" charset="-120"/>
              </a:rPr>
              <a:t>群組的心理建設。</a:t>
            </a:r>
          </a:p>
          <a:p>
            <a:pPr marL="185738" indent="-185738" algn="l">
              <a:buFontTx/>
              <a:buChar char="•"/>
            </a:pPr>
            <a:r>
              <a:rPr lang="zh-TW" altLang="en-US" sz="1400" b="1">
                <a:latin typeface="標楷體" pitchFamily="65" charset="-120"/>
                <a:ea typeface="標楷體" pitchFamily="65" charset="-120"/>
              </a:rPr>
              <a:t>系文徵稿活動，可結合課程內容。</a:t>
            </a:r>
          </a:p>
        </p:txBody>
      </p:sp>
      <p:sp>
        <p:nvSpPr>
          <p:cNvPr id="273414" name="Text Box 14"/>
          <p:cNvSpPr txBox="1">
            <a:spLocks noChangeArrowheads="1"/>
          </p:cNvSpPr>
          <p:nvPr/>
        </p:nvSpPr>
        <p:spPr bwMode="auto">
          <a:xfrm>
            <a:off x="3532188" y="2574925"/>
            <a:ext cx="2540000" cy="2919413"/>
          </a:xfrm>
          <a:prstGeom prst="rect">
            <a:avLst/>
          </a:prstGeom>
          <a:solidFill>
            <a:schemeClr val="folHlink"/>
          </a:solidFill>
          <a:ln w="9525">
            <a:noFill/>
            <a:miter lim="800000"/>
            <a:headEnd/>
            <a:tailEnd/>
          </a:ln>
        </p:spPr>
        <p:txBody>
          <a:bodyPr>
            <a:spAutoFit/>
          </a:bodyPr>
          <a:lstStyle/>
          <a:p>
            <a:pPr marL="174625" indent="-174625" algn="l"/>
            <a:r>
              <a:rPr lang="en-US" altLang="zh-TW" b="1" u="sng">
                <a:solidFill>
                  <a:srgbClr val="00FF00"/>
                </a:solidFill>
                <a:ea typeface="標楷體" pitchFamily="65" charset="-120"/>
              </a:rPr>
              <a:t>IM</a:t>
            </a:r>
            <a:r>
              <a:rPr lang="zh-TW" altLang="en-US" b="1" u="sng">
                <a:solidFill>
                  <a:srgbClr val="00FF00"/>
                </a:solidFill>
                <a:latin typeface="標楷體" pitchFamily="65" charset="-120"/>
                <a:ea typeface="標楷體" pitchFamily="65" charset="-120"/>
              </a:rPr>
              <a:t>策略中期一至三年</a:t>
            </a:r>
          </a:p>
          <a:p>
            <a:pPr marL="174625" indent="-174625" algn="l">
              <a:buFontTx/>
              <a:buChar char="•"/>
            </a:pPr>
            <a:r>
              <a:rPr lang="zh-TW" altLang="en-US" sz="1400" b="1">
                <a:latin typeface="標楷體" pitchFamily="65" charset="-120"/>
                <a:ea typeface="標楷體" pitchFamily="65" charset="-120"/>
              </a:rPr>
              <a:t>多舉辦相關研討會，多增加些與外界進行交流的機會。</a:t>
            </a:r>
          </a:p>
          <a:p>
            <a:pPr marL="174625" indent="-174625" algn="l">
              <a:buFontTx/>
              <a:buChar char="•"/>
            </a:pPr>
            <a:r>
              <a:rPr lang="zh-TW" altLang="en-US" sz="1400" b="1">
                <a:latin typeface="標楷體" pitchFamily="65" charset="-120"/>
                <a:ea typeface="標楷體" pitchFamily="65" charset="-120"/>
              </a:rPr>
              <a:t>與企業界建立建教合作的關係，累積學生實務經驗。</a:t>
            </a:r>
          </a:p>
          <a:p>
            <a:pPr marL="174625" indent="-174625" algn="l">
              <a:buFontTx/>
              <a:buChar char="•"/>
            </a:pPr>
            <a:r>
              <a:rPr lang="zh-TW" altLang="en-US" sz="1400" b="1">
                <a:latin typeface="標楷體" pitchFamily="65" charset="-120"/>
                <a:ea typeface="標楷體" pitchFamily="65" charset="-120"/>
              </a:rPr>
              <a:t>透過課程上的設計，可以將時限拉長成為一學年的課程，上學期輔以理論性內容，下學期則可以實務性探討的內容為主。</a:t>
            </a:r>
          </a:p>
          <a:p>
            <a:pPr marL="174625" indent="-174625" algn="l">
              <a:buFontTx/>
              <a:buChar char="•"/>
            </a:pPr>
            <a:r>
              <a:rPr lang="zh-TW" altLang="en-US" sz="1400" b="1">
                <a:latin typeface="標楷體" pitchFamily="65" charset="-120"/>
                <a:ea typeface="標楷體" pitchFamily="65" charset="-120"/>
              </a:rPr>
              <a:t>成立專責委員會進行資源整合與分配，以配合系所未來發展。</a:t>
            </a:r>
          </a:p>
        </p:txBody>
      </p:sp>
      <p:sp>
        <p:nvSpPr>
          <p:cNvPr id="273415" name="Text Box 15"/>
          <p:cNvSpPr txBox="1">
            <a:spLocks noChangeArrowheads="1"/>
          </p:cNvSpPr>
          <p:nvPr/>
        </p:nvSpPr>
        <p:spPr bwMode="auto">
          <a:xfrm>
            <a:off x="6124575" y="3438525"/>
            <a:ext cx="2843213" cy="2919413"/>
          </a:xfrm>
          <a:prstGeom prst="rect">
            <a:avLst/>
          </a:prstGeom>
          <a:solidFill>
            <a:srgbClr val="9900CC"/>
          </a:solidFill>
          <a:ln w="9525">
            <a:noFill/>
            <a:miter lim="800000"/>
            <a:headEnd/>
            <a:tailEnd/>
          </a:ln>
        </p:spPr>
        <p:txBody>
          <a:bodyPr>
            <a:spAutoFit/>
          </a:bodyPr>
          <a:lstStyle/>
          <a:p>
            <a:pPr marL="174625" indent="-174625" algn="l"/>
            <a:r>
              <a:rPr lang="en-US" altLang="zh-TW" b="1" u="sng">
                <a:solidFill>
                  <a:srgbClr val="FFFF00"/>
                </a:solidFill>
                <a:ea typeface="標楷體" pitchFamily="65" charset="-120"/>
              </a:rPr>
              <a:t>IM</a:t>
            </a:r>
            <a:r>
              <a:rPr lang="zh-TW" altLang="en-US" b="1" u="sng">
                <a:solidFill>
                  <a:srgbClr val="FFFF00"/>
                </a:solidFill>
                <a:latin typeface="標楷體" pitchFamily="65" charset="-120"/>
                <a:ea typeface="標楷體" pitchFamily="65" charset="-120"/>
              </a:rPr>
              <a:t>策略長期三年以上</a:t>
            </a:r>
          </a:p>
          <a:p>
            <a:pPr marL="174625" indent="-174625" algn="l">
              <a:buFontTx/>
              <a:buChar char="•"/>
            </a:pPr>
            <a:r>
              <a:rPr lang="zh-TW" altLang="en-US" sz="1400" b="1">
                <a:latin typeface="標楷體" pitchFamily="65" charset="-120"/>
                <a:ea typeface="標楷體" pitchFamily="65" charset="-120"/>
              </a:rPr>
              <a:t>推動產官學界三方策略性結盟，成立整合式研究中心。</a:t>
            </a:r>
          </a:p>
          <a:p>
            <a:pPr marL="174625" indent="-174625" algn="l">
              <a:buFontTx/>
              <a:buChar char="•"/>
            </a:pPr>
            <a:r>
              <a:rPr lang="zh-TW" altLang="en-US" sz="1400" b="1">
                <a:latin typeface="標楷體" pitchFamily="65" charset="-120"/>
                <a:ea typeface="標楷體" pitchFamily="65" charset="-120"/>
              </a:rPr>
              <a:t>與產業界成立策略團隊進行長期性的專門人才培訓計劃。</a:t>
            </a:r>
          </a:p>
          <a:p>
            <a:pPr marL="174625" indent="-174625" algn="l">
              <a:buFontTx/>
              <a:buChar char="•"/>
            </a:pPr>
            <a:r>
              <a:rPr lang="zh-TW" altLang="en-US" sz="1400" b="1">
                <a:latin typeface="標楷體" pitchFamily="65" charset="-120"/>
                <a:ea typeface="標楷體" pitchFamily="65" charset="-120"/>
              </a:rPr>
              <a:t>尋求校際合作的機會。</a:t>
            </a:r>
          </a:p>
          <a:p>
            <a:pPr marL="174625" indent="-174625" algn="l">
              <a:buFontTx/>
              <a:buChar char="•"/>
            </a:pPr>
            <a:r>
              <a:rPr lang="zh-TW" altLang="en-US" sz="1400" b="1">
                <a:latin typeface="標楷體" pitchFamily="65" charset="-120"/>
                <a:ea typeface="標楷體" pitchFamily="65" charset="-120"/>
              </a:rPr>
              <a:t>整合系上老師研究與著作，以及研究生論文電子化，並將參考來源（書，論文）也一併加入。</a:t>
            </a:r>
          </a:p>
          <a:p>
            <a:pPr marL="174625" indent="-174625" algn="l">
              <a:buFontTx/>
              <a:buChar char="•"/>
            </a:pPr>
            <a:r>
              <a:rPr lang="zh-TW" altLang="en-US" sz="1400" b="1">
                <a:latin typeface="標楷體" pitchFamily="65" charset="-120"/>
                <a:ea typeface="標楷體" pitchFamily="65" charset="-120"/>
              </a:rPr>
              <a:t>成立推廣教育班。</a:t>
            </a:r>
          </a:p>
          <a:p>
            <a:pPr marL="174625" indent="-174625" algn="l">
              <a:buFontTx/>
              <a:buChar char="•"/>
            </a:pPr>
            <a:r>
              <a:rPr lang="zh-TW" altLang="en-US" sz="1400" b="1">
                <a:latin typeface="標楷體" pitchFamily="65" charset="-120"/>
                <a:ea typeface="標楷體" pitchFamily="65" charset="-120"/>
              </a:rPr>
              <a:t>參加國外大型研討會，甚至成立類似的國際性研討會議。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42" name="Rectangle 2"/>
          <p:cNvSpPr>
            <a:spLocks noGrp="1" noChangeArrowheads="1"/>
          </p:cNvSpPr>
          <p:nvPr>
            <p:ph type="ctrTitle"/>
          </p:nvPr>
        </p:nvSpPr>
        <p:spPr>
          <a:xfrm>
            <a:off x="685800" y="762000"/>
            <a:ext cx="7772400" cy="1143000"/>
          </a:xfrm>
        </p:spPr>
        <p:txBody>
          <a:bodyPr/>
          <a:lstStyle/>
          <a:p>
            <a:pPr eaLnBrk="1" hangingPunct="1">
              <a:defRPr/>
            </a:pPr>
            <a:r>
              <a:rPr lang="en-US" altLang="zh-TW" sz="6000" smtClean="0">
                <a:solidFill>
                  <a:srgbClr val="FFFFCC"/>
                </a:solidFill>
              </a:rPr>
              <a:t>A</a:t>
            </a:r>
            <a:r>
              <a:rPr lang="zh-TW" altLang="en-US" sz="6000" smtClean="0">
                <a:solidFill>
                  <a:srgbClr val="FFFFCC"/>
                </a:solidFill>
              </a:rPr>
              <a:t>型資訊架構</a:t>
            </a:r>
            <a:endParaRPr lang="zh-TW" altLang="en-US" smtClean="0">
              <a:solidFill>
                <a:srgbClr val="FFFFCC"/>
              </a:solidFill>
              <a:latin typeface="標楷體" pitchFamily="65" charset="-120"/>
            </a:endParaRPr>
          </a:p>
        </p:txBody>
      </p:sp>
      <p:sp>
        <p:nvSpPr>
          <p:cNvPr id="2416643" name="Rectangle 3"/>
          <p:cNvSpPr>
            <a:spLocks noGrp="1" noChangeArrowheads="1"/>
          </p:cNvSpPr>
          <p:nvPr>
            <p:ph type="subTitle" idx="1"/>
          </p:nvPr>
        </p:nvSpPr>
        <p:spPr>
          <a:xfrm>
            <a:off x="2286000" y="2209800"/>
            <a:ext cx="4495800" cy="2819400"/>
          </a:xfrm>
        </p:spPr>
        <p:txBody>
          <a:bodyPr/>
          <a:lstStyle/>
          <a:p>
            <a:pPr algn="l" eaLnBrk="1" hangingPunct="1">
              <a:defRPr/>
            </a:pPr>
            <a:r>
              <a:rPr lang="en-US" altLang="zh-TW" smtClean="0">
                <a:solidFill>
                  <a:srgbClr val="FFFF99"/>
                </a:solidFill>
                <a:latin typeface="標楷體" pitchFamily="65" charset="-120"/>
              </a:rPr>
              <a:t>    </a:t>
            </a:r>
            <a:r>
              <a:rPr lang="zh-TW" altLang="en-US" smtClean="0">
                <a:solidFill>
                  <a:srgbClr val="FFFF99"/>
                </a:solidFill>
                <a:latin typeface="標楷體" pitchFamily="65" charset="-120"/>
              </a:rPr>
              <a:t>為策略資訊系統發展的第一步，也是最基礎的一步，其目標在於建立一完善基礎的資訊系統架構，使任何人都能隨時隨地提供或存取相關資訊。</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投影片編號版面配置區 5"/>
          <p:cNvSpPr>
            <a:spLocks noGrp="1"/>
          </p:cNvSpPr>
          <p:nvPr>
            <p:ph type="sldNum" sz="quarter" idx="12"/>
          </p:nvPr>
        </p:nvSpPr>
        <p:spPr/>
        <p:txBody>
          <a:bodyPr/>
          <a:lstStyle/>
          <a:p>
            <a:pPr>
              <a:defRPr/>
            </a:pPr>
            <a:fld id="{A0D20706-F260-42C1-966C-3217614A1279}" type="slidenum">
              <a:rPr lang="en-US" altLang="zh-TW"/>
              <a:pPr>
                <a:defRPr/>
              </a:pPr>
              <a:t>7</a:t>
            </a:fld>
            <a:endParaRPr lang="en-US" altLang="zh-TW"/>
          </a:p>
        </p:txBody>
      </p:sp>
      <p:sp>
        <p:nvSpPr>
          <p:cNvPr id="2418690" name="Rectangle 2"/>
          <p:cNvSpPr>
            <a:spLocks noGrp="1" noChangeArrowheads="1"/>
          </p:cNvSpPr>
          <p:nvPr>
            <p:ph type="title"/>
          </p:nvPr>
        </p:nvSpPr>
        <p:spPr>
          <a:xfrm>
            <a:off x="762000" y="457200"/>
            <a:ext cx="8001000" cy="838200"/>
          </a:xfrm>
        </p:spPr>
        <p:txBody>
          <a:bodyPr/>
          <a:lstStyle/>
          <a:p>
            <a:pPr eaLnBrk="1" hangingPunct="1">
              <a:defRPr/>
            </a:pPr>
            <a:r>
              <a:rPr lang="en-US" altLang="zh-TW" sz="4800" smtClean="0">
                <a:solidFill>
                  <a:srgbClr val="FFFFCC"/>
                </a:solidFill>
              </a:rPr>
              <a:t>A</a:t>
            </a:r>
            <a:r>
              <a:rPr lang="zh-TW" altLang="en-US" sz="4800" smtClean="0">
                <a:solidFill>
                  <a:srgbClr val="FFFFCC"/>
                </a:solidFill>
              </a:rPr>
              <a:t>型資訊架構</a:t>
            </a:r>
          </a:p>
        </p:txBody>
      </p:sp>
      <p:grpSp>
        <p:nvGrpSpPr>
          <p:cNvPr id="2" name="Group 3"/>
          <p:cNvGrpSpPr>
            <a:grpSpLocks/>
          </p:cNvGrpSpPr>
          <p:nvPr/>
        </p:nvGrpSpPr>
        <p:grpSpPr bwMode="auto">
          <a:xfrm>
            <a:off x="457200" y="1268413"/>
            <a:ext cx="8229600" cy="5040312"/>
            <a:chOff x="288" y="1564"/>
            <a:chExt cx="5184" cy="2324"/>
          </a:xfrm>
        </p:grpSpPr>
        <p:sp>
          <p:nvSpPr>
            <p:cNvPr id="275477" name="Rectangle 4"/>
            <p:cNvSpPr>
              <a:spLocks noChangeArrowheads="1"/>
            </p:cNvSpPr>
            <p:nvPr/>
          </p:nvSpPr>
          <p:spPr bwMode="auto">
            <a:xfrm>
              <a:off x="299" y="1564"/>
              <a:ext cx="1728" cy="458"/>
            </a:xfrm>
            <a:prstGeom prst="rect">
              <a:avLst/>
            </a:prstGeom>
            <a:solidFill>
              <a:schemeClr val="bg2"/>
            </a:solidFill>
            <a:ln w="12700" cap="sq">
              <a:solidFill>
                <a:schemeClr val="tx1"/>
              </a:solidFill>
              <a:miter lim="800000"/>
              <a:headEnd type="none" w="sm" len="sm"/>
              <a:tailEnd type="none" w="sm" len="sm"/>
            </a:ln>
          </p:spPr>
          <p:txBody>
            <a:bodyPr wrap="none" anchor="ctr"/>
            <a:lstStyle/>
            <a:p>
              <a:r>
                <a:rPr lang="en-US" altLang="zh-TW" sz="3000">
                  <a:latin typeface="Times New Roman" pitchFamily="18" charset="0"/>
                  <a:ea typeface="標楷體" pitchFamily="65" charset="-120"/>
                </a:rPr>
                <a:t>IS</a:t>
              </a:r>
            </a:p>
          </p:txBody>
        </p:sp>
        <p:sp>
          <p:nvSpPr>
            <p:cNvPr id="275478" name="Rectangle 5"/>
            <p:cNvSpPr>
              <a:spLocks noChangeArrowheads="1"/>
            </p:cNvSpPr>
            <p:nvPr/>
          </p:nvSpPr>
          <p:spPr bwMode="auto">
            <a:xfrm>
              <a:off x="2017" y="1572"/>
              <a:ext cx="1728" cy="444"/>
            </a:xfrm>
            <a:prstGeom prst="rect">
              <a:avLst/>
            </a:prstGeom>
            <a:solidFill>
              <a:schemeClr val="bg2"/>
            </a:solidFill>
            <a:ln w="12700" cap="sq">
              <a:solidFill>
                <a:schemeClr val="tx1"/>
              </a:solidFill>
              <a:miter lim="800000"/>
              <a:headEnd type="none" w="sm" len="sm"/>
              <a:tailEnd type="none" w="sm" len="sm"/>
            </a:ln>
          </p:spPr>
          <p:txBody>
            <a:bodyPr wrap="none" anchor="ctr"/>
            <a:lstStyle/>
            <a:p>
              <a:r>
                <a:rPr lang="en-US" altLang="zh-TW" sz="3000">
                  <a:latin typeface="Times New Roman" pitchFamily="18" charset="0"/>
                  <a:ea typeface="標楷體" pitchFamily="65" charset="-120"/>
                </a:rPr>
                <a:t>IT</a:t>
              </a:r>
            </a:p>
          </p:txBody>
        </p:sp>
        <p:sp>
          <p:nvSpPr>
            <p:cNvPr id="275479" name="Rectangle 6"/>
            <p:cNvSpPr>
              <a:spLocks noChangeArrowheads="1"/>
            </p:cNvSpPr>
            <p:nvPr/>
          </p:nvSpPr>
          <p:spPr bwMode="auto">
            <a:xfrm>
              <a:off x="3744" y="1568"/>
              <a:ext cx="1728" cy="448"/>
            </a:xfrm>
            <a:prstGeom prst="rect">
              <a:avLst/>
            </a:prstGeom>
            <a:solidFill>
              <a:schemeClr val="bg2"/>
            </a:solidFill>
            <a:ln w="12700" cap="sq">
              <a:solidFill>
                <a:schemeClr val="tx1"/>
              </a:solidFill>
              <a:miter lim="800000"/>
              <a:headEnd type="none" w="sm" len="sm"/>
              <a:tailEnd type="none" w="sm" len="sm"/>
            </a:ln>
          </p:spPr>
          <p:txBody>
            <a:bodyPr wrap="none" anchor="ctr"/>
            <a:lstStyle/>
            <a:p>
              <a:r>
                <a:rPr lang="en-US" altLang="zh-TW" sz="3000">
                  <a:latin typeface="Times New Roman" pitchFamily="18" charset="0"/>
                  <a:ea typeface="標楷體" pitchFamily="65" charset="-120"/>
                </a:rPr>
                <a:t>IM</a:t>
              </a:r>
            </a:p>
          </p:txBody>
        </p:sp>
        <p:sp>
          <p:nvSpPr>
            <p:cNvPr id="275480" name="Rectangle 7"/>
            <p:cNvSpPr>
              <a:spLocks noChangeArrowheads="1"/>
            </p:cNvSpPr>
            <p:nvPr/>
          </p:nvSpPr>
          <p:spPr bwMode="auto">
            <a:xfrm>
              <a:off x="288" y="2028"/>
              <a:ext cx="1728" cy="1860"/>
            </a:xfrm>
            <a:prstGeom prst="rect">
              <a:avLst/>
            </a:prstGeom>
            <a:solidFill>
              <a:schemeClr val="bg2"/>
            </a:solidFill>
            <a:ln w="12700" cap="sq">
              <a:solidFill>
                <a:schemeClr val="tx1"/>
              </a:solidFill>
              <a:miter lim="800000"/>
              <a:headEnd type="none" w="sm" len="sm"/>
              <a:tailEnd type="none" w="sm" len="sm"/>
            </a:ln>
          </p:spPr>
          <p:txBody>
            <a:bodyPr wrap="none" anchor="ctr"/>
            <a:lstStyle/>
            <a:p>
              <a:pPr algn="l"/>
              <a:endParaRPr lang="zh-TW" altLang="zh-TW">
                <a:latin typeface="標楷體" pitchFamily="65" charset="-120"/>
                <a:ea typeface="標楷體" pitchFamily="65" charset="-120"/>
              </a:endParaRPr>
            </a:p>
          </p:txBody>
        </p:sp>
        <p:sp>
          <p:nvSpPr>
            <p:cNvPr id="275481" name="Rectangle 8"/>
            <p:cNvSpPr>
              <a:spLocks noChangeArrowheads="1"/>
            </p:cNvSpPr>
            <p:nvPr/>
          </p:nvSpPr>
          <p:spPr bwMode="auto">
            <a:xfrm>
              <a:off x="2016" y="2016"/>
              <a:ext cx="1728" cy="1872"/>
            </a:xfrm>
            <a:prstGeom prst="rect">
              <a:avLst/>
            </a:prstGeom>
            <a:solidFill>
              <a:schemeClr val="bg2"/>
            </a:solidFill>
            <a:ln w="12700" cap="sq">
              <a:solidFill>
                <a:schemeClr val="tx1"/>
              </a:solidFill>
              <a:miter lim="800000"/>
              <a:headEnd type="none" w="sm" len="sm"/>
              <a:tailEnd type="none" w="sm" len="sm"/>
            </a:ln>
          </p:spPr>
          <p:txBody>
            <a:bodyPr wrap="none" anchor="ctr"/>
            <a:lstStyle/>
            <a:p>
              <a:pPr algn="l"/>
              <a:endParaRPr lang="zh-TW" altLang="zh-TW">
                <a:latin typeface="標楷體" pitchFamily="65" charset="-120"/>
                <a:ea typeface="標楷體" pitchFamily="65" charset="-120"/>
              </a:endParaRPr>
            </a:p>
          </p:txBody>
        </p:sp>
        <p:sp>
          <p:nvSpPr>
            <p:cNvPr id="275482" name="Rectangle 9"/>
            <p:cNvSpPr>
              <a:spLocks noChangeArrowheads="1"/>
            </p:cNvSpPr>
            <p:nvPr/>
          </p:nvSpPr>
          <p:spPr bwMode="auto">
            <a:xfrm>
              <a:off x="3744" y="2016"/>
              <a:ext cx="1728" cy="1872"/>
            </a:xfrm>
            <a:prstGeom prst="rect">
              <a:avLst/>
            </a:prstGeom>
            <a:solidFill>
              <a:schemeClr val="bg2"/>
            </a:solidFill>
            <a:ln w="12700" cap="sq">
              <a:solidFill>
                <a:schemeClr val="tx1"/>
              </a:solidFill>
              <a:miter lim="800000"/>
              <a:headEnd type="none" w="sm" len="sm"/>
              <a:tailEnd type="none" w="sm" len="sm"/>
            </a:ln>
          </p:spPr>
          <p:txBody>
            <a:bodyPr wrap="none" anchor="ctr"/>
            <a:lstStyle/>
            <a:p>
              <a:pPr algn="l"/>
              <a:endParaRPr lang="zh-TW" altLang="zh-TW" sz="1000" b="1"/>
            </a:p>
          </p:txBody>
        </p:sp>
      </p:grpSp>
      <p:sp>
        <p:nvSpPr>
          <p:cNvPr id="275461" name="Text Box 10"/>
          <p:cNvSpPr txBox="1">
            <a:spLocks noChangeArrowheads="1"/>
          </p:cNvSpPr>
          <p:nvPr/>
        </p:nvSpPr>
        <p:spPr bwMode="auto">
          <a:xfrm>
            <a:off x="5992813" y="2276475"/>
            <a:ext cx="2611437" cy="3708400"/>
          </a:xfrm>
          <a:prstGeom prst="rect">
            <a:avLst/>
          </a:prstGeom>
          <a:noFill/>
          <a:ln w="9525">
            <a:noFill/>
            <a:miter lim="800000"/>
            <a:headEnd/>
            <a:tailEnd/>
          </a:ln>
        </p:spPr>
        <p:txBody>
          <a:bodyPr>
            <a:spAutoFit/>
          </a:bodyPr>
          <a:lstStyle/>
          <a:p>
            <a:pPr marL="185738" indent="-185738" algn="l"/>
            <a:r>
              <a:rPr lang="zh-TW" altLang="en-US" sz="1400" b="1">
                <a:latin typeface="標楷體" pitchFamily="65" charset="-120"/>
                <a:ea typeface="標楷體" pitchFamily="65" charset="-120"/>
              </a:rPr>
              <a:t>短期</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一年</a:t>
            </a:r>
            <a:r>
              <a:rPr lang="en-US" altLang="zh-TW" sz="1400" b="1">
                <a:latin typeface="標楷體" pitchFamily="65" charset="-120"/>
                <a:ea typeface="標楷體" pitchFamily="65" charset="-120"/>
              </a:rPr>
              <a:t>)</a:t>
            </a:r>
          </a:p>
          <a:p>
            <a:pPr marL="185738" indent="-185738" algn="l">
              <a:buFontTx/>
              <a:buChar char="•"/>
            </a:pPr>
            <a:r>
              <a:rPr lang="zh-TW" altLang="en-US" sz="1400" b="1">
                <a:latin typeface="標楷體" pitchFamily="65" charset="-120"/>
                <a:ea typeface="標楷體" pitchFamily="65" charset="-120"/>
              </a:rPr>
              <a:t>專門負責的系務電腦化小組。</a:t>
            </a:r>
          </a:p>
          <a:p>
            <a:pPr marL="185738" indent="-185738" algn="l">
              <a:buFontTx/>
              <a:buChar char="•"/>
            </a:pPr>
            <a:r>
              <a:rPr lang="zh-TW" altLang="en-US" sz="1400" b="1">
                <a:latin typeface="標楷體" pitchFamily="65" charset="-120"/>
                <a:ea typeface="標楷體" pitchFamily="65" charset="-120"/>
              </a:rPr>
              <a:t>作業相關人員的配合與協助。</a:t>
            </a:r>
          </a:p>
          <a:p>
            <a:pPr marL="185738" indent="-185738" algn="l">
              <a:buFontTx/>
              <a:buChar char="•"/>
            </a:pPr>
            <a:r>
              <a:rPr lang="zh-TW" altLang="en-US" sz="1400" b="1">
                <a:latin typeface="標楷體" pitchFamily="65" charset="-120"/>
                <a:ea typeface="標楷體" pitchFamily="65" charset="-120"/>
              </a:rPr>
              <a:t>結合英語學程老師進行課程教授。</a:t>
            </a:r>
          </a:p>
          <a:p>
            <a:pPr marL="185738" indent="-185738" algn="l">
              <a:buFontTx/>
              <a:buChar char="•"/>
            </a:pPr>
            <a:r>
              <a:rPr lang="zh-TW" altLang="en-US" sz="1400" b="1">
                <a:latin typeface="標楷體" pitchFamily="65" charset="-120"/>
                <a:ea typeface="標楷體" pitchFamily="65" charset="-120"/>
              </a:rPr>
              <a:t>考慮延聘許多具實務經驗剛從公司退休的高階工程師。</a:t>
            </a:r>
          </a:p>
          <a:p>
            <a:pPr marL="185738" indent="-185738" algn="l">
              <a:buFontTx/>
              <a:buChar char="•"/>
            </a:pPr>
            <a:r>
              <a:rPr lang="zh-TW" altLang="en-US" sz="1400" b="1">
                <a:latin typeface="標楷體" pitchFamily="65" charset="-120"/>
                <a:ea typeface="標楷體" pitchFamily="65" charset="-120"/>
              </a:rPr>
              <a:t>成立一個整體性有系統的畢業生家族機制－系友會。</a:t>
            </a:r>
          </a:p>
          <a:p>
            <a:pPr marL="185738" indent="-185738" algn="l">
              <a:buFontTx/>
              <a:buChar char="•"/>
            </a:pPr>
            <a:r>
              <a:rPr lang="zh-TW" altLang="en-US" sz="1400" b="1">
                <a:latin typeface="標楷體" pitchFamily="65" charset="-120"/>
                <a:ea typeface="標楷體" pitchFamily="65" charset="-120"/>
              </a:rPr>
              <a:t>加強系學會的功能與管理（資服團）。</a:t>
            </a:r>
          </a:p>
          <a:p>
            <a:pPr marL="185738" indent="-185738" algn="l">
              <a:buFontTx/>
              <a:buChar char="•"/>
            </a:pPr>
            <a:r>
              <a:rPr lang="zh-TW" altLang="en-US" sz="1400" b="1">
                <a:latin typeface="標楷體" pitchFamily="65" charset="-120"/>
                <a:ea typeface="標楷體" pitchFamily="65" charset="-120"/>
              </a:rPr>
              <a:t>導師制的設計。</a:t>
            </a:r>
          </a:p>
          <a:p>
            <a:pPr marL="185738" indent="-185738" algn="l">
              <a:buFontTx/>
              <a:buChar char="•"/>
            </a:pPr>
            <a:r>
              <a:rPr lang="zh-TW" altLang="en-US" sz="1400" b="1">
                <a:latin typeface="標楷體" pitchFamily="65" charset="-120"/>
                <a:ea typeface="標楷體" pitchFamily="65" charset="-120"/>
              </a:rPr>
              <a:t>群組的心理建設。</a:t>
            </a:r>
          </a:p>
          <a:p>
            <a:pPr marL="185738" indent="-185738" algn="l">
              <a:buFontTx/>
              <a:buChar char="•"/>
            </a:pPr>
            <a:r>
              <a:rPr lang="zh-TW" altLang="en-US" sz="1400" b="1">
                <a:latin typeface="標楷體" pitchFamily="65" charset="-120"/>
                <a:ea typeface="標楷體" pitchFamily="65" charset="-120"/>
              </a:rPr>
              <a:t>系文徵稿活動，可結合課程內容。</a:t>
            </a:r>
            <a:endParaRPr lang="zh-TW" altLang="en-US" sz="1400">
              <a:latin typeface="標楷體" pitchFamily="65" charset="-120"/>
              <a:ea typeface="標楷體" pitchFamily="65" charset="-120"/>
            </a:endParaRPr>
          </a:p>
        </p:txBody>
      </p:sp>
      <p:sp>
        <p:nvSpPr>
          <p:cNvPr id="275462" name="Text Box 11"/>
          <p:cNvSpPr txBox="1">
            <a:spLocks noChangeArrowheads="1"/>
          </p:cNvSpPr>
          <p:nvPr/>
        </p:nvSpPr>
        <p:spPr bwMode="auto">
          <a:xfrm>
            <a:off x="539750" y="2492375"/>
            <a:ext cx="2698750" cy="2563813"/>
          </a:xfrm>
          <a:prstGeom prst="rect">
            <a:avLst/>
          </a:prstGeom>
          <a:noFill/>
          <a:ln w="9525">
            <a:noFill/>
            <a:miter lim="800000"/>
            <a:headEnd/>
            <a:tailEnd/>
          </a:ln>
        </p:spPr>
        <p:txBody>
          <a:bodyPr wrap="none">
            <a:spAutoFit/>
          </a:bodyPr>
          <a:lstStyle/>
          <a:p>
            <a:pPr algn="l"/>
            <a:r>
              <a:rPr lang="zh-TW" altLang="en-US">
                <a:ea typeface="標楷體" pitchFamily="65" charset="-120"/>
              </a:rPr>
              <a:t>建構一完善的網路環境，</a:t>
            </a:r>
          </a:p>
          <a:p>
            <a:pPr algn="l"/>
            <a:r>
              <a:rPr lang="zh-TW" altLang="en-US">
                <a:ea typeface="標楷體" pitchFamily="65" charset="-120"/>
              </a:rPr>
              <a:t>提供各式資訊交流的功能</a:t>
            </a:r>
          </a:p>
          <a:p>
            <a:pPr algn="l"/>
            <a:r>
              <a:rPr lang="zh-TW" altLang="en-US">
                <a:ea typeface="標楷體" pitchFamily="65" charset="-120"/>
              </a:rPr>
              <a:t>，並且將系統的使用者分</a:t>
            </a:r>
          </a:p>
          <a:p>
            <a:pPr algn="l"/>
            <a:r>
              <a:rPr lang="zh-TW" altLang="en-US">
                <a:ea typeface="標楷體" pitchFamily="65" charset="-120"/>
              </a:rPr>
              <a:t>成一般使用者、行政人員</a:t>
            </a:r>
          </a:p>
          <a:p>
            <a:pPr algn="l"/>
            <a:r>
              <a:rPr lang="zh-TW" altLang="en-US">
                <a:ea typeface="標楷體" pitchFamily="65" charset="-120"/>
              </a:rPr>
              <a:t>、教師與學生，系統將針</a:t>
            </a:r>
          </a:p>
          <a:p>
            <a:pPr algn="l"/>
            <a:r>
              <a:rPr lang="zh-TW" altLang="en-US">
                <a:ea typeface="標楷體" pitchFamily="65" charset="-120"/>
              </a:rPr>
              <a:t>對不同的使用者提供不同</a:t>
            </a:r>
          </a:p>
          <a:p>
            <a:pPr algn="l"/>
            <a:r>
              <a:rPr lang="zh-TW" altLang="en-US">
                <a:ea typeface="標楷體" pitchFamily="65" charset="-120"/>
              </a:rPr>
              <a:t>的功能和資訊，自動過濾</a:t>
            </a:r>
          </a:p>
          <a:p>
            <a:pPr algn="l"/>
            <a:r>
              <a:rPr lang="zh-TW" altLang="en-US">
                <a:ea typeface="標楷體" pitchFamily="65" charset="-120"/>
              </a:rPr>
              <a:t>掉不必要的資訊。</a:t>
            </a:r>
          </a:p>
          <a:p>
            <a:pPr algn="l"/>
            <a:endParaRPr lang="en-US" altLang="zh-TW">
              <a:ea typeface="標楷體" pitchFamily="65" charset="-120"/>
            </a:endParaRPr>
          </a:p>
        </p:txBody>
      </p:sp>
      <p:sp>
        <p:nvSpPr>
          <p:cNvPr id="275463" name="Text Box 12"/>
          <p:cNvSpPr txBox="1">
            <a:spLocks noChangeArrowheads="1"/>
          </p:cNvSpPr>
          <p:nvPr/>
        </p:nvSpPr>
        <p:spPr bwMode="auto">
          <a:xfrm>
            <a:off x="3276600" y="2852738"/>
            <a:ext cx="2590800" cy="1190625"/>
          </a:xfrm>
          <a:prstGeom prst="rect">
            <a:avLst/>
          </a:prstGeom>
          <a:noFill/>
          <a:ln w="9525">
            <a:noFill/>
            <a:miter lim="800000"/>
            <a:headEnd/>
            <a:tailEnd/>
          </a:ln>
        </p:spPr>
        <p:txBody>
          <a:bodyPr>
            <a:spAutoFit/>
          </a:bodyPr>
          <a:lstStyle/>
          <a:p>
            <a:pPr algn="l"/>
            <a:r>
              <a:rPr lang="zh-TW" altLang="en-US">
                <a:ea typeface="標楷體" pitchFamily="65" charset="-120"/>
              </a:rPr>
              <a:t>整合系上各校務行政系統的資料庫，並有效管理各登入網路的使用者。</a:t>
            </a:r>
          </a:p>
        </p:txBody>
      </p:sp>
      <p:grpSp>
        <p:nvGrpSpPr>
          <p:cNvPr id="3" name="Group 13"/>
          <p:cNvGrpSpPr>
            <a:grpSpLocks/>
          </p:cNvGrpSpPr>
          <p:nvPr/>
        </p:nvGrpSpPr>
        <p:grpSpPr bwMode="auto">
          <a:xfrm>
            <a:off x="4932363" y="2997200"/>
            <a:ext cx="4264025" cy="2736850"/>
            <a:chOff x="864" y="1056"/>
            <a:chExt cx="4458" cy="2831"/>
          </a:xfrm>
        </p:grpSpPr>
        <p:sp>
          <p:nvSpPr>
            <p:cNvPr id="2418702" name="Rectangle 14"/>
            <p:cNvSpPr>
              <a:spLocks noChangeArrowheads="1"/>
            </p:cNvSpPr>
            <p:nvPr/>
          </p:nvSpPr>
          <p:spPr bwMode="auto">
            <a:xfrm>
              <a:off x="864" y="1056"/>
              <a:ext cx="4199" cy="2831"/>
            </a:xfrm>
            <a:prstGeom prst="rect">
              <a:avLst/>
            </a:prstGeom>
            <a:solidFill>
              <a:schemeClr val="hlink"/>
            </a:solidFill>
            <a:ln w="14288">
              <a:solidFill>
                <a:srgbClr val="000000"/>
              </a:solidFill>
              <a:miter lim="800000"/>
              <a:headEnd/>
              <a:tailEnd/>
            </a:ln>
            <a:effectLst>
              <a:outerShdw dist="35921" dir="2700000" algn="ctr" rotWithShape="0">
                <a:srgbClr val="808080"/>
              </a:outerShdw>
            </a:effectLst>
          </p:spPr>
          <p:txBody>
            <a:bodyPr/>
            <a:lstStyle/>
            <a:p>
              <a:pPr>
                <a:defRPr/>
              </a:pPr>
              <a:endParaRPr lang="zh-TW" altLang="en-US"/>
            </a:p>
          </p:txBody>
        </p:sp>
        <p:sp>
          <p:nvSpPr>
            <p:cNvPr id="275466" name="Freeform 15"/>
            <p:cNvSpPr>
              <a:spLocks/>
            </p:cNvSpPr>
            <p:nvPr/>
          </p:nvSpPr>
          <p:spPr bwMode="auto">
            <a:xfrm>
              <a:off x="2272" y="1152"/>
              <a:ext cx="1971" cy="2086"/>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0000"/>
            </a:solidFill>
            <a:ln w="9525">
              <a:noFill/>
              <a:round/>
              <a:headEnd/>
              <a:tailEnd/>
            </a:ln>
          </p:spPr>
          <p:txBody>
            <a:bodyPr/>
            <a:lstStyle/>
            <a:p>
              <a:endParaRPr lang="zh-TW" altLang="en-US"/>
            </a:p>
          </p:txBody>
        </p:sp>
        <p:sp>
          <p:nvSpPr>
            <p:cNvPr id="275467" name="Freeform 16"/>
            <p:cNvSpPr>
              <a:spLocks/>
            </p:cNvSpPr>
            <p:nvPr/>
          </p:nvSpPr>
          <p:spPr bwMode="auto">
            <a:xfrm>
              <a:off x="1693" y="2686"/>
              <a:ext cx="2617" cy="1157"/>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00CC99"/>
            </a:solidFill>
            <a:ln w="14288">
              <a:solidFill>
                <a:srgbClr val="000000"/>
              </a:solidFill>
              <a:round/>
              <a:headEnd/>
              <a:tailEnd/>
            </a:ln>
          </p:spPr>
          <p:txBody>
            <a:bodyPr/>
            <a:lstStyle/>
            <a:p>
              <a:endParaRPr lang="zh-TW" altLang="en-US"/>
            </a:p>
          </p:txBody>
        </p:sp>
        <p:sp>
          <p:nvSpPr>
            <p:cNvPr id="275468" name="Freeform 17"/>
            <p:cNvSpPr>
              <a:spLocks/>
            </p:cNvSpPr>
            <p:nvPr/>
          </p:nvSpPr>
          <p:spPr bwMode="auto">
            <a:xfrm>
              <a:off x="1248" y="1433"/>
              <a:ext cx="1327" cy="2068"/>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66FF"/>
            </a:solidFill>
            <a:ln w="14288">
              <a:solidFill>
                <a:srgbClr val="000000"/>
              </a:solidFill>
              <a:round/>
              <a:headEnd/>
              <a:tailEnd/>
            </a:ln>
          </p:spPr>
          <p:txBody>
            <a:bodyPr/>
            <a:lstStyle/>
            <a:p>
              <a:endParaRPr lang="zh-TW" altLang="en-US"/>
            </a:p>
          </p:txBody>
        </p:sp>
        <p:sp>
          <p:nvSpPr>
            <p:cNvPr id="275469" name="Freeform 18"/>
            <p:cNvSpPr>
              <a:spLocks/>
            </p:cNvSpPr>
            <p:nvPr/>
          </p:nvSpPr>
          <p:spPr bwMode="auto">
            <a:xfrm>
              <a:off x="2272" y="1152"/>
              <a:ext cx="1971" cy="186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00CC00"/>
            </a:solidFill>
            <a:ln w="14288">
              <a:solidFill>
                <a:srgbClr val="000000"/>
              </a:solidFill>
              <a:round/>
              <a:headEnd/>
              <a:tailEnd/>
            </a:ln>
          </p:spPr>
          <p:txBody>
            <a:bodyPr/>
            <a:lstStyle/>
            <a:p>
              <a:endParaRPr lang="zh-TW" altLang="en-US"/>
            </a:p>
          </p:txBody>
        </p:sp>
        <p:sp>
          <p:nvSpPr>
            <p:cNvPr id="275470" name="Rectangle 19"/>
            <p:cNvSpPr>
              <a:spLocks noChangeArrowheads="1"/>
            </p:cNvSpPr>
            <p:nvPr/>
          </p:nvSpPr>
          <p:spPr bwMode="auto">
            <a:xfrm>
              <a:off x="960" y="1104"/>
              <a:ext cx="4362" cy="253"/>
            </a:xfrm>
            <a:prstGeom prst="rect">
              <a:avLst/>
            </a:prstGeom>
            <a:noFill/>
            <a:ln w="9525">
              <a:noFill/>
              <a:miter lim="800000"/>
              <a:headEnd/>
              <a:tailEnd/>
            </a:ln>
          </p:spPr>
          <p:txBody>
            <a:bodyPr lIns="0" tIns="0" rIns="0" bIns="0">
              <a:spAutoFit/>
            </a:bodyPr>
            <a:lstStyle/>
            <a:p>
              <a:pPr algn="l"/>
              <a:r>
                <a:rPr lang="zh-TW" altLang="en-US" sz="1600" b="1">
                  <a:solidFill>
                    <a:srgbClr val="FF3300"/>
                  </a:solidFill>
                  <a:latin typeface="新細明體" pitchFamily="18" charset="-120"/>
                  <a:ea typeface="標楷體" pitchFamily="65" charset="-120"/>
                </a:rPr>
                <a:t>理論應用在</a:t>
              </a:r>
              <a:r>
                <a:rPr lang="en-US" altLang="zh-TW" sz="1600" b="1">
                  <a:solidFill>
                    <a:srgbClr val="FF3300"/>
                  </a:solidFill>
                  <a:latin typeface="新細明體" pitchFamily="18" charset="-120"/>
                  <a:ea typeface="標楷體" pitchFamily="65" charset="-120"/>
                </a:rPr>
                <a:t>IM</a:t>
              </a:r>
              <a:r>
                <a:rPr lang="zh-TW" altLang="en-US" sz="1600" b="1">
                  <a:solidFill>
                    <a:srgbClr val="FF3300"/>
                  </a:solidFill>
                  <a:latin typeface="新細明體" pitchFamily="18" charset="-120"/>
                  <a:ea typeface="標楷體" pitchFamily="65" charset="-120"/>
                </a:rPr>
                <a:t>策略能有效落實的做法為何？</a:t>
              </a:r>
              <a:endParaRPr lang="zh-TW" altLang="en-US" sz="1600" b="1">
                <a:solidFill>
                  <a:srgbClr val="FF3300"/>
                </a:solidFill>
                <a:latin typeface="Times New Roman" pitchFamily="18" charset="0"/>
                <a:ea typeface="標楷體" pitchFamily="65" charset="-120"/>
              </a:endParaRPr>
            </a:p>
          </p:txBody>
        </p:sp>
        <p:sp>
          <p:nvSpPr>
            <p:cNvPr id="275471" name="Rectangle 20"/>
            <p:cNvSpPr>
              <a:spLocks noChangeArrowheads="1"/>
            </p:cNvSpPr>
            <p:nvPr/>
          </p:nvSpPr>
          <p:spPr bwMode="auto">
            <a:xfrm>
              <a:off x="3408" y="2013"/>
              <a:ext cx="850" cy="253"/>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新細明體" pitchFamily="18" charset="-120"/>
                  <a:ea typeface="標楷體" pitchFamily="65" charset="-120"/>
                </a:rPr>
                <a:t>組織學習</a:t>
              </a:r>
              <a:endParaRPr lang="zh-TW" altLang="en-US" sz="1600">
                <a:latin typeface="Times New Roman" pitchFamily="18" charset="0"/>
                <a:ea typeface="標楷體" pitchFamily="65" charset="-120"/>
              </a:endParaRPr>
            </a:p>
          </p:txBody>
        </p:sp>
        <p:sp>
          <p:nvSpPr>
            <p:cNvPr id="275472" name="Rectangle 21"/>
            <p:cNvSpPr>
              <a:spLocks noChangeArrowheads="1"/>
            </p:cNvSpPr>
            <p:nvPr/>
          </p:nvSpPr>
          <p:spPr bwMode="auto">
            <a:xfrm>
              <a:off x="1554" y="1593"/>
              <a:ext cx="796" cy="236"/>
            </a:xfrm>
            <a:prstGeom prst="rect">
              <a:avLst/>
            </a:prstGeom>
            <a:noFill/>
            <a:ln w="9525">
              <a:noFill/>
              <a:miter lim="800000"/>
              <a:headEnd/>
              <a:tailEnd/>
            </a:ln>
          </p:spPr>
          <p:txBody>
            <a:bodyPr/>
            <a:lstStyle/>
            <a:p>
              <a:endParaRPr lang="zh-TW" altLang="en-US"/>
            </a:p>
          </p:txBody>
        </p:sp>
        <p:sp>
          <p:nvSpPr>
            <p:cNvPr id="275473" name="Rectangle 22"/>
            <p:cNvSpPr>
              <a:spLocks noChangeArrowheads="1"/>
            </p:cNvSpPr>
            <p:nvPr/>
          </p:nvSpPr>
          <p:spPr bwMode="auto">
            <a:xfrm>
              <a:off x="1636" y="1967"/>
              <a:ext cx="850" cy="253"/>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新細明體" pitchFamily="18" charset="-120"/>
                  <a:ea typeface="標楷體" pitchFamily="65" charset="-120"/>
                </a:rPr>
                <a:t>群組互動</a:t>
              </a:r>
              <a:endParaRPr lang="zh-TW" altLang="en-US" sz="1600">
                <a:latin typeface="Times New Roman" pitchFamily="18" charset="0"/>
                <a:ea typeface="標楷體" pitchFamily="65" charset="-120"/>
              </a:endParaRPr>
            </a:p>
          </p:txBody>
        </p:sp>
        <p:sp>
          <p:nvSpPr>
            <p:cNvPr id="275474" name="Rectangle 23"/>
            <p:cNvSpPr>
              <a:spLocks noChangeArrowheads="1"/>
            </p:cNvSpPr>
            <p:nvPr/>
          </p:nvSpPr>
          <p:spPr bwMode="auto">
            <a:xfrm>
              <a:off x="2349" y="3453"/>
              <a:ext cx="850" cy="253"/>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新細明體" pitchFamily="18" charset="-120"/>
                  <a:ea typeface="標楷體" pitchFamily="65" charset="-120"/>
                </a:rPr>
                <a:t>企業改造</a:t>
              </a:r>
              <a:endParaRPr lang="zh-TW" altLang="en-US" sz="1600">
                <a:latin typeface="Times New Roman" pitchFamily="18" charset="0"/>
                <a:ea typeface="標楷體" pitchFamily="65" charset="-120"/>
              </a:endParaRPr>
            </a:p>
          </p:txBody>
        </p:sp>
        <p:sp>
          <p:nvSpPr>
            <p:cNvPr id="275475" name="Rectangle 24"/>
            <p:cNvSpPr>
              <a:spLocks noChangeArrowheads="1"/>
            </p:cNvSpPr>
            <p:nvPr/>
          </p:nvSpPr>
          <p:spPr bwMode="auto">
            <a:xfrm>
              <a:off x="2426" y="2154"/>
              <a:ext cx="796" cy="236"/>
            </a:xfrm>
            <a:prstGeom prst="rect">
              <a:avLst/>
            </a:prstGeom>
            <a:noFill/>
            <a:ln w="9525">
              <a:noFill/>
              <a:miter lim="800000"/>
              <a:headEnd/>
              <a:tailEnd/>
            </a:ln>
          </p:spPr>
          <p:txBody>
            <a:bodyPr/>
            <a:lstStyle/>
            <a:p>
              <a:endParaRPr lang="zh-TW" altLang="en-US"/>
            </a:p>
          </p:txBody>
        </p:sp>
        <p:sp>
          <p:nvSpPr>
            <p:cNvPr id="275476" name="Rectangle 25"/>
            <p:cNvSpPr>
              <a:spLocks noChangeArrowheads="1"/>
            </p:cNvSpPr>
            <p:nvPr/>
          </p:nvSpPr>
          <p:spPr bwMode="auto">
            <a:xfrm>
              <a:off x="2349" y="2447"/>
              <a:ext cx="850" cy="253"/>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新細明體" pitchFamily="18" charset="-120"/>
                  <a:ea typeface="標楷體" pitchFamily="65" charset="-120"/>
                </a:rPr>
                <a:t>變革管理</a:t>
              </a:r>
              <a:endParaRPr lang="zh-TW" altLang="en-US" sz="1600" b="1">
                <a:latin typeface="Times New Roman" pitchFamily="18" charset="0"/>
                <a:ea typeface="標楷體" pitchFamily="65" charset="-12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9714" name="Rectangle 2"/>
          <p:cNvSpPr>
            <a:spLocks noGrp="1" noChangeArrowheads="1"/>
          </p:cNvSpPr>
          <p:nvPr>
            <p:ph type="ctrTitle"/>
          </p:nvPr>
        </p:nvSpPr>
        <p:spPr>
          <a:xfrm>
            <a:off x="685800" y="685800"/>
            <a:ext cx="7772400" cy="1143000"/>
          </a:xfrm>
        </p:spPr>
        <p:txBody>
          <a:bodyPr/>
          <a:lstStyle/>
          <a:p>
            <a:pPr eaLnBrk="1" hangingPunct="1">
              <a:defRPr/>
            </a:pPr>
            <a:r>
              <a:rPr lang="en-US" altLang="zh-TW" sz="6000" smtClean="0">
                <a:solidFill>
                  <a:srgbClr val="FFFFCC"/>
                </a:solidFill>
              </a:rPr>
              <a:t>B</a:t>
            </a:r>
            <a:r>
              <a:rPr lang="zh-TW" altLang="en-US" sz="6000" smtClean="0">
                <a:solidFill>
                  <a:srgbClr val="FFFFCC"/>
                </a:solidFill>
              </a:rPr>
              <a:t>型資訊架構</a:t>
            </a:r>
          </a:p>
        </p:txBody>
      </p:sp>
      <p:sp>
        <p:nvSpPr>
          <p:cNvPr id="2419715" name="Rectangle 3"/>
          <p:cNvSpPr>
            <a:spLocks noGrp="1" noChangeArrowheads="1"/>
          </p:cNvSpPr>
          <p:nvPr>
            <p:ph type="subTitle" idx="1"/>
          </p:nvPr>
        </p:nvSpPr>
        <p:spPr>
          <a:xfrm>
            <a:off x="2362200" y="1905000"/>
            <a:ext cx="4191000" cy="3352800"/>
          </a:xfrm>
        </p:spPr>
        <p:txBody>
          <a:bodyPr/>
          <a:lstStyle/>
          <a:p>
            <a:pPr algn="l" eaLnBrk="1" hangingPunct="1">
              <a:defRPr/>
            </a:pPr>
            <a:r>
              <a:rPr lang="en-US" altLang="zh-TW" smtClean="0">
                <a:solidFill>
                  <a:srgbClr val="FFFF99"/>
                </a:solidFill>
                <a:latin typeface="標楷體" pitchFamily="65" charset="-120"/>
              </a:rPr>
              <a:t>    </a:t>
            </a:r>
            <a:r>
              <a:rPr lang="zh-TW" altLang="en-US" smtClean="0">
                <a:solidFill>
                  <a:srgbClr val="FFFF99"/>
                </a:solidFill>
                <a:latin typeface="標楷體" pitchFamily="65" charset="-120"/>
              </a:rPr>
              <a:t>本階段系統架構在完善的</a:t>
            </a:r>
            <a:r>
              <a:rPr lang="en-US" altLang="zh-TW" smtClean="0">
                <a:solidFill>
                  <a:srgbClr val="FFFF99"/>
                </a:solidFill>
                <a:latin typeface="標楷體" pitchFamily="65" charset="-120"/>
              </a:rPr>
              <a:t>A</a:t>
            </a:r>
            <a:r>
              <a:rPr lang="zh-TW" altLang="en-US" smtClean="0">
                <a:solidFill>
                  <a:srgbClr val="FFFF99"/>
                </a:solidFill>
                <a:latin typeface="標楷體" pitchFamily="65" charset="-120"/>
              </a:rPr>
              <a:t>型資訊系統上，透過資訊溝通、互動學習，來提升本系教師與學生素質。</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投影片編號版面配置區 5"/>
          <p:cNvSpPr>
            <a:spLocks noGrp="1"/>
          </p:cNvSpPr>
          <p:nvPr>
            <p:ph type="sldNum" sz="quarter" idx="12"/>
          </p:nvPr>
        </p:nvSpPr>
        <p:spPr/>
        <p:txBody>
          <a:bodyPr/>
          <a:lstStyle/>
          <a:p>
            <a:pPr>
              <a:defRPr/>
            </a:pPr>
            <a:fld id="{163D51C5-B231-4641-8276-D0068AE5690F}" type="slidenum">
              <a:rPr lang="en-US" altLang="zh-TW"/>
              <a:pPr>
                <a:defRPr/>
              </a:pPr>
              <a:t>9</a:t>
            </a:fld>
            <a:endParaRPr lang="en-US" altLang="zh-TW"/>
          </a:p>
        </p:txBody>
      </p:sp>
      <p:sp>
        <p:nvSpPr>
          <p:cNvPr id="2421762" name="Rectangle 2"/>
          <p:cNvSpPr>
            <a:spLocks noGrp="1" noChangeArrowheads="1"/>
          </p:cNvSpPr>
          <p:nvPr>
            <p:ph type="title"/>
          </p:nvPr>
        </p:nvSpPr>
        <p:spPr>
          <a:xfrm>
            <a:off x="2089150" y="0"/>
            <a:ext cx="4357688" cy="838200"/>
          </a:xfrm>
        </p:spPr>
        <p:txBody>
          <a:bodyPr/>
          <a:lstStyle/>
          <a:p>
            <a:pPr eaLnBrk="1" hangingPunct="1">
              <a:defRPr/>
            </a:pPr>
            <a:r>
              <a:rPr lang="en-US" altLang="zh-TW" sz="4800" smtClean="0">
                <a:solidFill>
                  <a:srgbClr val="FFFFCC"/>
                </a:solidFill>
              </a:rPr>
              <a:t>B</a:t>
            </a:r>
            <a:r>
              <a:rPr lang="zh-TW" altLang="en-US" sz="4800" smtClean="0">
                <a:solidFill>
                  <a:srgbClr val="FFFFCC"/>
                </a:solidFill>
              </a:rPr>
              <a:t>型資訊架構</a:t>
            </a:r>
          </a:p>
        </p:txBody>
      </p:sp>
      <p:grpSp>
        <p:nvGrpSpPr>
          <p:cNvPr id="2" name="Group 3"/>
          <p:cNvGrpSpPr>
            <a:grpSpLocks/>
          </p:cNvGrpSpPr>
          <p:nvPr/>
        </p:nvGrpSpPr>
        <p:grpSpPr bwMode="auto">
          <a:xfrm>
            <a:off x="457200" y="765175"/>
            <a:ext cx="8229600" cy="5759450"/>
            <a:chOff x="288" y="1248"/>
            <a:chExt cx="5184" cy="2324"/>
          </a:xfrm>
        </p:grpSpPr>
        <p:sp>
          <p:nvSpPr>
            <p:cNvPr id="277523" name="Rectangle 4"/>
            <p:cNvSpPr>
              <a:spLocks noChangeArrowheads="1"/>
            </p:cNvSpPr>
            <p:nvPr/>
          </p:nvSpPr>
          <p:spPr bwMode="auto">
            <a:xfrm>
              <a:off x="299" y="1248"/>
              <a:ext cx="1728" cy="456"/>
            </a:xfrm>
            <a:prstGeom prst="rect">
              <a:avLst/>
            </a:prstGeom>
            <a:solidFill>
              <a:schemeClr val="bg2"/>
            </a:solidFill>
            <a:ln w="12700" cap="sq">
              <a:solidFill>
                <a:schemeClr val="tx1"/>
              </a:solidFill>
              <a:miter lim="800000"/>
              <a:headEnd type="none" w="sm" len="sm"/>
              <a:tailEnd type="none" w="sm" len="sm"/>
            </a:ln>
          </p:spPr>
          <p:txBody>
            <a:bodyPr wrap="none" anchor="ctr"/>
            <a:lstStyle/>
            <a:p>
              <a:r>
                <a:rPr lang="en-US" altLang="zh-TW" sz="3000">
                  <a:latin typeface="Times New Roman" pitchFamily="18" charset="0"/>
                  <a:ea typeface="標楷體" pitchFamily="65" charset="-120"/>
                </a:rPr>
                <a:t>IS</a:t>
              </a:r>
            </a:p>
          </p:txBody>
        </p:sp>
        <p:sp>
          <p:nvSpPr>
            <p:cNvPr id="277524" name="Rectangle 5"/>
            <p:cNvSpPr>
              <a:spLocks noChangeArrowheads="1"/>
            </p:cNvSpPr>
            <p:nvPr/>
          </p:nvSpPr>
          <p:spPr bwMode="auto">
            <a:xfrm>
              <a:off x="2017" y="1256"/>
              <a:ext cx="1728" cy="444"/>
            </a:xfrm>
            <a:prstGeom prst="rect">
              <a:avLst/>
            </a:prstGeom>
            <a:solidFill>
              <a:schemeClr val="bg2"/>
            </a:solidFill>
            <a:ln w="12700" cap="sq">
              <a:solidFill>
                <a:schemeClr val="tx1"/>
              </a:solidFill>
              <a:miter lim="800000"/>
              <a:headEnd type="none" w="sm" len="sm"/>
              <a:tailEnd type="none" w="sm" len="sm"/>
            </a:ln>
          </p:spPr>
          <p:txBody>
            <a:bodyPr wrap="none" anchor="ctr"/>
            <a:lstStyle/>
            <a:p>
              <a:r>
                <a:rPr lang="en-US" altLang="zh-TW" sz="3000">
                  <a:latin typeface="Times New Roman" pitchFamily="18" charset="0"/>
                  <a:ea typeface="標楷體" pitchFamily="65" charset="-120"/>
                </a:rPr>
                <a:t>IT</a:t>
              </a:r>
            </a:p>
          </p:txBody>
        </p:sp>
        <p:sp>
          <p:nvSpPr>
            <p:cNvPr id="277525" name="Rectangle 6"/>
            <p:cNvSpPr>
              <a:spLocks noChangeArrowheads="1"/>
            </p:cNvSpPr>
            <p:nvPr/>
          </p:nvSpPr>
          <p:spPr bwMode="auto">
            <a:xfrm>
              <a:off x="3744" y="1252"/>
              <a:ext cx="1728" cy="448"/>
            </a:xfrm>
            <a:prstGeom prst="rect">
              <a:avLst/>
            </a:prstGeom>
            <a:solidFill>
              <a:schemeClr val="bg2"/>
            </a:solidFill>
            <a:ln w="12700" cap="sq">
              <a:solidFill>
                <a:schemeClr val="tx1"/>
              </a:solidFill>
              <a:miter lim="800000"/>
              <a:headEnd type="none" w="sm" len="sm"/>
              <a:tailEnd type="none" w="sm" len="sm"/>
            </a:ln>
          </p:spPr>
          <p:txBody>
            <a:bodyPr wrap="none" anchor="ctr"/>
            <a:lstStyle/>
            <a:p>
              <a:r>
                <a:rPr lang="en-US" altLang="zh-TW" sz="3000">
                  <a:latin typeface="Times New Roman" pitchFamily="18" charset="0"/>
                  <a:ea typeface="標楷體" pitchFamily="65" charset="-120"/>
                </a:rPr>
                <a:t>IM</a:t>
              </a:r>
            </a:p>
          </p:txBody>
        </p:sp>
        <p:sp>
          <p:nvSpPr>
            <p:cNvPr id="277526" name="Rectangle 7"/>
            <p:cNvSpPr>
              <a:spLocks noChangeArrowheads="1"/>
            </p:cNvSpPr>
            <p:nvPr/>
          </p:nvSpPr>
          <p:spPr bwMode="auto">
            <a:xfrm>
              <a:off x="288" y="1700"/>
              <a:ext cx="1728" cy="1872"/>
            </a:xfrm>
            <a:prstGeom prst="rect">
              <a:avLst/>
            </a:prstGeom>
            <a:solidFill>
              <a:schemeClr val="bg2"/>
            </a:solidFill>
            <a:ln w="12700" cap="sq">
              <a:solidFill>
                <a:schemeClr val="tx1"/>
              </a:solidFill>
              <a:miter lim="800000"/>
              <a:headEnd type="none" w="sm" len="sm"/>
              <a:tailEnd type="none" w="sm" len="sm"/>
            </a:ln>
          </p:spPr>
          <p:txBody>
            <a:bodyPr wrap="none" anchor="ctr"/>
            <a:lstStyle/>
            <a:p>
              <a:pPr algn="l"/>
              <a:r>
                <a:rPr lang="en-US" altLang="zh-TW">
                  <a:latin typeface="標楷體" pitchFamily="65" charset="-120"/>
                  <a:ea typeface="標楷體" pitchFamily="65" charset="-120"/>
                </a:rPr>
                <a:t>1.</a:t>
              </a:r>
              <a:r>
                <a:rPr lang="zh-TW" altLang="en-US">
                  <a:latin typeface="標楷體" pitchFamily="65" charset="-120"/>
                  <a:ea typeface="標楷體" pitchFamily="65" charset="-120"/>
                </a:rPr>
                <a:t>遠距教學</a:t>
              </a:r>
            </a:p>
            <a:p>
              <a:pPr algn="l"/>
              <a:r>
                <a:rPr lang="en-US" altLang="zh-TW">
                  <a:latin typeface="標楷體" pitchFamily="65" charset="-120"/>
                  <a:ea typeface="標楷體" pitchFamily="65" charset="-120"/>
                </a:rPr>
                <a:t>2.</a:t>
              </a:r>
              <a:r>
                <a:rPr lang="zh-TW" altLang="en-US">
                  <a:latin typeface="標楷體" pitchFamily="65" charset="-120"/>
                  <a:ea typeface="標楷體" pitchFamily="65" charset="-120"/>
                </a:rPr>
                <a:t>線上英語學習</a:t>
              </a:r>
            </a:p>
            <a:p>
              <a:pPr algn="l"/>
              <a:r>
                <a:rPr lang="en-US" altLang="zh-TW">
                  <a:latin typeface="標楷體" pitchFamily="65" charset="-120"/>
                  <a:ea typeface="標楷體" pitchFamily="65" charset="-120"/>
                </a:rPr>
                <a:t>3.</a:t>
              </a:r>
              <a:r>
                <a:rPr lang="zh-TW" altLang="en-US">
                  <a:latin typeface="標楷體" pitchFamily="65" charset="-120"/>
                  <a:ea typeface="標楷體" pitchFamily="65" charset="-120"/>
                </a:rPr>
                <a:t>群組討論</a:t>
              </a:r>
            </a:p>
            <a:p>
              <a:pPr algn="l"/>
              <a:r>
                <a:rPr lang="en-US" altLang="zh-TW">
                  <a:latin typeface="標楷體" pitchFamily="65" charset="-120"/>
                  <a:ea typeface="標楷體" pitchFamily="65" charset="-120"/>
                </a:rPr>
                <a:t>4.</a:t>
              </a:r>
              <a:r>
                <a:rPr lang="zh-TW" altLang="en-US">
                  <a:latin typeface="標楷體" pitchFamily="65" charset="-120"/>
                  <a:ea typeface="標楷體" pitchFamily="65" charset="-120"/>
                </a:rPr>
                <a:t>線上專題展示</a:t>
              </a:r>
            </a:p>
            <a:p>
              <a:pPr algn="l"/>
              <a:r>
                <a:rPr lang="en-US" altLang="zh-TW">
                  <a:latin typeface="標楷體" pitchFamily="65" charset="-120"/>
                  <a:ea typeface="標楷體" pitchFamily="65" charset="-120"/>
                </a:rPr>
                <a:t>5.</a:t>
              </a:r>
              <a:r>
                <a:rPr lang="zh-TW" altLang="en-US">
                  <a:latin typeface="標楷體" pitchFamily="65" charset="-120"/>
                  <a:ea typeface="標楷體" pitchFamily="65" charset="-120"/>
                </a:rPr>
                <a:t>經驗交流區</a:t>
              </a:r>
            </a:p>
          </p:txBody>
        </p:sp>
        <p:sp>
          <p:nvSpPr>
            <p:cNvPr id="277527" name="Rectangle 8"/>
            <p:cNvSpPr>
              <a:spLocks noChangeArrowheads="1"/>
            </p:cNvSpPr>
            <p:nvPr/>
          </p:nvSpPr>
          <p:spPr bwMode="auto">
            <a:xfrm>
              <a:off x="2016" y="1700"/>
              <a:ext cx="1728" cy="1872"/>
            </a:xfrm>
            <a:prstGeom prst="rect">
              <a:avLst/>
            </a:prstGeom>
            <a:solidFill>
              <a:schemeClr val="bg2"/>
            </a:solidFill>
            <a:ln w="12700" cap="sq">
              <a:solidFill>
                <a:schemeClr val="tx1"/>
              </a:solidFill>
              <a:miter lim="800000"/>
              <a:headEnd type="none" w="sm" len="sm"/>
              <a:tailEnd type="none" w="sm" len="sm"/>
            </a:ln>
          </p:spPr>
          <p:txBody>
            <a:bodyPr wrap="none" anchor="ctr"/>
            <a:lstStyle/>
            <a:p>
              <a:pPr algn="l"/>
              <a:r>
                <a:rPr lang="zh-TW" altLang="en-US">
                  <a:latin typeface="標楷體" pitchFamily="65" charset="-120"/>
                  <a:ea typeface="標楷體" pitchFamily="65" charset="-120"/>
                </a:rPr>
                <a:t>網路安全機制的建立</a:t>
              </a:r>
            </a:p>
            <a:p>
              <a:pPr algn="l"/>
              <a:r>
                <a:rPr lang="zh-TW" altLang="en-US">
                  <a:latin typeface="標楷體" pitchFamily="65" charset="-120"/>
                  <a:ea typeface="標楷體" pitchFamily="65" charset="-120"/>
                </a:rPr>
                <a:t>線上同步或非同步學習的</a:t>
              </a:r>
            </a:p>
            <a:p>
              <a:pPr algn="l"/>
              <a:r>
                <a:rPr lang="zh-TW" altLang="en-US">
                  <a:latin typeface="標楷體" pitchFamily="65" charset="-120"/>
                  <a:ea typeface="標楷體" pitchFamily="65" charset="-120"/>
                </a:rPr>
                <a:t>技術克服</a:t>
              </a:r>
            </a:p>
            <a:p>
              <a:pPr algn="l"/>
              <a:endParaRPr lang="en-US" altLang="zh-TW">
                <a:latin typeface="標楷體" pitchFamily="65" charset="-120"/>
                <a:ea typeface="標楷體" pitchFamily="65" charset="-120"/>
              </a:endParaRPr>
            </a:p>
          </p:txBody>
        </p:sp>
        <p:sp>
          <p:nvSpPr>
            <p:cNvPr id="277528" name="Rectangle 9"/>
            <p:cNvSpPr>
              <a:spLocks noChangeArrowheads="1"/>
            </p:cNvSpPr>
            <p:nvPr/>
          </p:nvSpPr>
          <p:spPr bwMode="auto">
            <a:xfrm>
              <a:off x="3744" y="1700"/>
              <a:ext cx="1728" cy="1872"/>
            </a:xfrm>
            <a:prstGeom prst="rect">
              <a:avLst/>
            </a:prstGeom>
            <a:solidFill>
              <a:schemeClr val="bg2"/>
            </a:solidFill>
            <a:ln w="12700" cap="sq">
              <a:solidFill>
                <a:schemeClr val="tx1"/>
              </a:solidFill>
              <a:miter lim="800000"/>
              <a:headEnd type="none" w="sm" len="sm"/>
              <a:tailEnd type="none" w="sm" len="sm"/>
            </a:ln>
          </p:spPr>
          <p:txBody>
            <a:bodyPr wrap="none" anchor="ctr"/>
            <a:lstStyle/>
            <a:p>
              <a:pPr algn="l"/>
              <a:endParaRPr lang="zh-TW" altLang="zh-TW">
                <a:latin typeface="標楷體" pitchFamily="65" charset="-120"/>
                <a:ea typeface="標楷體" pitchFamily="65" charset="-120"/>
              </a:endParaRPr>
            </a:p>
          </p:txBody>
        </p:sp>
      </p:grpSp>
      <p:sp>
        <p:nvSpPr>
          <p:cNvPr id="277509" name="Text Box 10"/>
          <p:cNvSpPr txBox="1">
            <a:spLocks noChangeArrowheads="1"/>
          </p:cNvSpPr>
          <p:nvPr/>
        </p:nvSpPr>
        <p:spPr bwMode="auto">
          <a:xfrm>
            <a:off x="6011863" y="1916113"/>
            <a:ext cx="2540000" cy="4486275"/>
          </a:xfrm>
          <a:prstGeom prst="rect">
            <a:avLst/>
          </a:prstGeom>
          <a:noFill/>
          <a:ln w="9525">
            <a:noFill/>
            <a:miter lim="800000"/>
            <a:headEnd/>
            <a:tailEnd/>
          </a:ln>
        </p:spPr>
        <p:txBody>
          <a:bodyPr>
            <a:spAutoFit/>
          </a:bodyPr>
          <a:lstStyle/>
          <a:p>
            <a:pPr algn="l"/>
            <a:r>
              <a:rPr lang="zh-TW" altLang="en-US" b="1">
                <a:latin typeface="標楷體" pitchFamily="65" charset="-120"/>
                <a:ea typeface="標楷體" pitchFamily="65" charset="-120"/>
              </a:rPr>
              <a:t>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一至三年</a:t>
            </a:r>
            <a:r>
              <a:rPr lang="en-US" altLang="zh-TW" b="1">
                <a:latin typeface="標楷體" pitchFamily="65" charset="-120"/>
                <a:ea typeface="標楷體" pitchFamily="65" charset="-120"/>
              </a:rPr>
              <a:t>)</a:t>
            </a:r>
          </a:p>
          <a:p>
            <a:pPr algn="l">
              <a:buFontTx/>
              <a:buChar char="•"/>
            </a:pPr>
            <a:r>
              <a:rPr lang="zh-TW" altLang="en-US" b="1">
                <a:latin typeface="標楷體" pitchFamily="65" charset="-120"/>
                <a:ea typeface="標楷體" pitchFamily="65" charset="-120"/>
              </a:rPr>
              <a:t>多舉辦相關研討會，多增加些與外界進行交流的機會。</a:t>
            </a:r>
          </a:p>
          <a:p>
            <a:pPr algn="l">
              <a:buFontTx/>
              <a:buChar char="•"/>
            </a:pPr>
            <a:r>
              <a:rPr lang="zh-TW" altLang="en-US" b="1">
                <a:latin typeface="標楷體" pitchFamily="65" charset="-120"/>
                <a:ea typeface="標楷體" pitchFamily="65" charset="-120"/>
              </a:rPr>
              <a:t>與企業界建立建教合作的關係，累積學生實務經驗。</a:t>
            </a:r>
          </a:p>
          <a:p>
            <a:pPr algn="l">
              <a:buFontTx/>
              <a:buChar char="•"/>
            </a:pPr>
            <a:r>
              <a:rPr lang="zh-TW" altLang="en-US" b="1">
                <a:latin typeface="標楷體" pitchFamily="65" charset="-120"/>
                <a:ea typeface="標楷體" pitchFamily="65" charset="-120"/>
              </a:rPr>
              <a:t>透過課程上的設計，可以將時限拉長成為一學年的課程，上學期輔以理論性內容，下學期則可以實務性探討的內容為主。</a:t>
            </a:r>
          </a:p>
          <a:p>
            <a:pPr algn="l">
              <a:buFontTx/>
              <a:buChar char="•"/>
            </a:pPr>
            <a:r>
              <a:rPr lang="zh-TW" altLang="en-US" b="1">
                <a:latin typeface="標楷體" pitchFamily="65" charset="-120"/>
                <a:ea typeface="標楷體" pitchFamily="65" charset="-120"/>
              </a:rPr>
              <a:t>成立專責委員會進行資源整合與分配，以配合系所未來發展。</a:t>
            </a:r>
          </a:p>
        </p:txBody>
      </p:sp>
      <p:grpSp>
        <p:nvGrpSpPr>
          <p:cNvPr id="3" name="Group 11"/>
          <p:cNvGrpSpPr>
            <a:grpSpLocks/>
          </p:cNvGrpSpPr>
          <p:nvPr/>
        </p:nvGrpSpPr>
        <p:grpSpPr bwMode="auto">
          <a:xfrm>
            <a:off x="4932363" y="2997200"/>
            <a:ext cx="4264025" cy="2736850"/>
            <a:chOff x="864" y="1056"/>
            <a:chExt cx="4458" cy="2831"/>
          </a:xfrm>
        </p:grpSpPr>
        <p:sp>
          <p:nvSpPr>
            <p:cNvPr id="2421772" name="Rectangle 12"/>
            <p:cNvSpPr>
              <a:spLocks noChangeArrowheads="1"/>
            </p:cNvSpPr>
            <p:nvPr/>
          </p:nvSpPr>
          <p:spPr bwMode="auto">
            <a:xfrm>
              <a:off x="864" y="1056"/>
              <a:ext cx="4199" cy="2831"/>
            </a:xfrm>
            <a:prstGeom prst="rect">
              <a:avLst/>
            </a:prstGeom>
            <a:solidFill>
              <a:schemeClr val="hlink"/>
            </a:solidFill>
            <a:ln w="14288">
              <a:solidFill>
                <a:srgbClr val="000000"/>
              </a:solidFill>
              <a:miter lim="800000"/>
              <a:headEnd/>
              <a:tailEnd/>
            </a:ln>
            <a:effectLst>
              <a:outerShdw dist="35921" dir="2700000" algn="ctr" rotWithShape="0">
                <a:srgbClr val="808080"/>
              </a:outerShdw>
            </a:effectLst>
          </p:spPr>
          <p:txBody>
            <a:bodyPr/>
            <a:lstStyle/>
            <a:p>
              <a:pPr>
                <a:defRPr/>
              </a:pPr>
              <a:endParaRPr lang="zh-TW" altLang="en-US"/>
            </a:p>
          </p:txBody>
        </p:sp>
        <p:sp>
          <p:nvSpPr>
            <p:cNvPr id="277512" name="Freeform 13"/>
            <p:cNvSpPr>
              <a:spLocks/>
            </p:cNvSpPr>
            <p:nvPr/>
          </p:nvSpPr>
          <p:spPr bwMode="auto">
            <a:xfrm>
              <a:off x="2272" y="1152"/>
              <a:ext cx="1971" cy="2086"/>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0000"/>
            </a:solidFill>
            <a:ln w="9525">
              <a:noFill/>
              <a:round/>
              <a:headEnd/>
              <a:tailEnd/>
            </a:ln>
          </p:spPr>
          <p:txBody>
            <a:bodyPr/>
            <a:lstStyle/>
            <a:p>
              <a:endParaRPr lang="zh-TW" altLang="en-US"/>
            </a:p>
          </p:txBody>
        </p:sp>
        <p:sp>
          <p:nvSpPr>
            <p:cNvPr id="277513" name="Freeform 14"/>
            <p:cNvSpPr>
              <a:spLocks/>
            </p:cNvSpPr>
            <p:nvPr/>
          </p:nvSpPr>
          <p:spPr bwMode="auto">
            <a:xfrm>
              <a:off x="1693" y="2686"/>
              <a:ext cx="2617" cy="1157"/>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00CC99"/>
            </a:solidFill>
            <a:ln w="14288">
              <a:solidFill>
                <a:srgbClr val="000000"/>
              </a:solidFill>
              <a:round/>
              <a:headEnd/>
              <a:tailEnd/>
            </a:ln>
          </p:spPr>
          <p:txBody>
            <a:bodyPr/>
            <a:lstStyle/>
            <a:p>
              <a:endParaRPr lang="zh-TW" altLang="en-US"/>
            </a:p>
          </p:txBody>
        </p:sp>
        <p:sp>
          <p:nvSpPr>
            <p:cNvPr id="277514" name="Freeform 15"/>
            <p:cNvSpPr>
              <a:spLocks/>
            </p:cNvSpPr>
            <p:nvPr/>
          </p:nvSpPr>
          <p:spPr bwMode="auto">
            <a:xfrm>
              <a:off x="1248" y="1433"/>
              <a:ext cx="1327" cy="2068"/>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66FF"/>
            </a:solidFill>
            <a:ln w="14288">
              <a:solidFill>
                <a:srgbClr val="000000"/>
              </a:solidFill>
              <a:round/>
              <a:headEnd/>
              <a:tailEnd/>
            </a:ln>
          </p:spPr>
          <p:txBody>
            <a:bodyPr/>
            <a:lstStyle/>
            <a:p>
              <a:endParaRPr lang="zh-TW" altLang="en-US"/>
            </a:p>
          </p:txBody>
        </p:sp>
        <p:sp>
          <p:nvSpPr>
            <p:cNvPr id="277515" name="Freeform 16"/>
            <p:cNvSpPr>
              <a:spLocks/>
            </p:cNvSpPr>
            <p:nvPr/>
          </p:nvSpPr>
          <p:spPr bwMode="auto">
            <a:xfrm>
              <a:off x="2272" y="1152"/>
              <a:ext cx="1971" cy="186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00CC00"/>
            </a:solidFill>
            <a:ln w="14288">
              <a:solidFill>
                <a:srgbClr val="000000"/>
              </a:solidFill>
              <a:round/>
              <a:headEnd/>
              <a:tailEnd/>
            </a:ln>
          </p:spPr>
          <p:txBody>
            <a:bodyPr/>
            <a:lstStyle/>
            <a:p>
              <a:endParaRPr lang="zh-TW" altLang="en-US"/>
            </a:p>
          </p:txBody>
        </p:sp>
        <p:sp>
          <p:nvSpPr>
            <p:cNvPr id="277516" name="Rectangle 17"/>
            <p:cNvSpPr>
              <a:spLocks noChangeArrowheads="1"/>
            </p:cNvSpPr>
            <p:nvPr/>
          </p:nvSpPr>
          <p:spPr bwMode="auto">
            <a:xfrm>
              <a:off x="960" y="1104"/>
              <a:ext cx="4362" cy="253"/>
            </a:xfrm>
            <a:prstGeom prst="rect">
              <a:avLst/>
            </a:prstGeom>
            <a:noFill/>
            <a:ln w="9525">
              <a:noFill/>
              <a:miter lim="800000"/>
              <a:headEnd/>
              <a:tailEnd/>
            </a:ln>
          </p:spPr>
          <p:txBody>
            <a:bodyPr lIns="0" tIns="0" rIns="0" bIns="0">
              <a:spAutoFit/>
            </a:bodyPr>
            <a:lstStyle/>
            <a:p>
              <a:pPr algn="l"/>
              <a:r>
                <a:rPr lang="zh-TW" altLang="en-US" sz="1600" b="1">
                  <a:solidFill>
                    <a:srgbClr val="FF3300"/>
                  </a:solidFill>
                  <a:latin typeface="新細明體" pitchFamily="18" charset="-120"/>
                  <a:ea typeface="標楷體" pitchFamily="65" charset="-120"/>
                </a:rPr>
                <a:t>理論應用在</a:t>
              </a:r>
              <a:r>
                <a:rPr lang="en-US" altLang="zh-TW" sz="1600" b="1">
                  <a:solidFill>
                    <a:srgbClr val="FF3300"/>
                  </a:solidFill>
                  <a:latin typeface="新細明體" pitchFamily="18" charset="-120"/>
                  <a:ea typeface="標楷體" pitchFamily="65" charset="-120"/>
                </a:rPr>
                <a:t>IM</a:t>
              </a:r>
              <a:r>
                <a:rPr lang="zh-TW" altLang="en-US" sz="1600" b="1">
                  <a:solidFill>
                    <a:srgbClr val="FF3300"/>
                  </a:solidFill>
                  <a:latin typeface="新細明體" pitchFamily="18" charset="-120"/>
                  <a:ea typeface="標楷體" pitchFamily="65" charset="-120"/>
                </a:rPr>
                <a:t>策略能有效落實的做法為何？</a:t>
              </a:r>
              <a:endParaRPr lang="zh-TW" altLang="en-US" sz="1600" b="1">
                <a:solidFill>
                  <a:srgbClr val="FF3300"/>
                </a:solidFill>
                <a:latin typeface="Times New Roman" pitchFamily="18" charset="0"/>
                <a:ea typeface="標楷體" pitchFamily="65" charset="-120"/>
              </a:endParaRPr>
            </a:p>
          </p:txBody>
        </p:sp>
        <p:sp>
          <p:nvSpPr>
            <p:cNvPr id="277517" name="Rectangle 18"/>
            <p:cNvSpPr>
              <a:spLocks noChangeArrowheads="1"/>
            </p:cNvSpPr>
            <p:nvPr/>
          </p:nvSpPr>
          <p:spPr bwMode="auto">
            <a:xfrm>
              <a:off x="3408" y="2013"/>
              <a:ext cx="850" cy="253"/>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新細明體" pitchFamily="18" charset="-120"/>
                  <a:ea typeface="標楷體" pitchFamily="65" charset="-120"/>
                </a:rPr>
                <a:t>組織學習</a:t>
              </a:r>
              <a:endParaRPr lang="zh-TW" altLang="en-US" sz="1600">
                <a:latin typeface="Times New Roman" pitchFamily="18" charset="0"/>
                <a:ea typeface="標楷體" pitchFamily="65" charset="-120"/>
              </a:endParaRPr>
            </a:p>
          </p:txBody>
        </p:sp>
        <p:sp>
          <p:nvSpPr>
            <p:cNvPr id="277518" name="Rectangle 19"/>
            <p:cNvSpPr>
              <a:spLocks noChangeArrowheads="1"/>
            </p:cNvSpPr>
            <p:nvPr/>
          </p:nvSpPr>
          <p:spPr bwMode="auto">
            <a:xfrm>
              <a:off x="1554" y="1593"/>
              <a:ext cx="796" cy="236"/>
            </a:xfrm>
            <a:prstGeom prst="rect">
              <a:avLst/>
            </a:prstGeom>
            <a:noFill/>
            <a:ln w="9525">
              <a:noFill/>
              <a:miter lim="800000"/>
              <a:headEnd/>
              <a:tailEnd/>
            </a:ln>
          </p:spPr>
          <p:txBody>
            <a:bodyPr/>
            <a:lstStyle/>
            <a:p>
              <a:endParaRPr lang="zh-TW" altLang="en-US"/>
            </a:p>
          </p:txBody>
        </p:sp>
        <p:sp>
          <p:nvSpPr>
            <p:cNvPr id="277519" name="Rectangle 20"/>
            <p:cNvSpPr>
              <a:spLocks noChangeArrowheads="1"/>
            </p:cNvSpPr>
            <p:nvPr/>
          </p:nvSpPr>
          <p:spPr bwMode="auto">
            <a:xfrm>
              <a:off x="1636" y="1967"/>
              <a:ext cx="850" cy="253"/>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新細明體" pitchFamily="18" charset="-120"/>
                  <a:ea typeface="標楷體" pitchFamily="65" charset="-120"/>
                </a:rPr>
                <a:t>群組互動</a:t>
              </a:r>
              <a:endParaRPr lang="zh-TW" altLang="en-US" sz="1600">
                <a:latin typeface="Times New Roman" pitchFamily="18" charset="0"/>
                <a:ea typeface="標楷體" pitchFamily="65" charset="-120"/>
              </a:endParaRPr>
            </a:p>
          </p:txBody>
        </p:sp>
        <p:sp>
          <p:nvSpPr>
            <p:cNvPr id="277520" name="Rectangle 21"/>
            <p:cNvSpPr>
              <a:spLocks noChangeArrowheads="1"/>
            </p:cNvSpPr>
            <p:nvPr/>
          </p:nvSpPr>
          <p:spPr bwMode="auto">
            <a:xfrm>
              <a:off x="2349" y="3453"/>
              <a:ext cx="850" cy="253"/>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新細明體" pitchFamily="18" charset="-120"/>
                  <a:ea typeface="標楷體" pitchFamily="65" charset="-120"/>
                </a:rPr>
                <a:t>企業改造</a:t>
              </a:r>
              <a:endParaRPr lang="zh-TW" altLang="en-US" sz="1600">
                <a:latin typeface="Times New Roman" pitchFamily="18" charset="0"/>
                <a:ea typeface="標楷體" pitchFamily="65" charset="-120"/>
              </a:endParaRPr>
            </a:p>
          </p:txBody>
        </p:sp>
        <p:sp>
          <p:nvSpPr>
            <p:cNvPr id="277521" name="Rectangle 22"/>
            <p:cNvSpPr>
              <a:spLocks noChangeArrowheads="1"/>
            </p:cNvSpPr>
            <p:nvPr/>
          </p:nvSpPr>
          <p:spPr bwMode="auto">
            <a:xfrm>
              <a:off x="2426" y="2154"/>
              <a:ext cx="796" cy="236"/>
            </a:xfrm>
            <a:prstGeom prst="rect">
              <a:avLst/>
            </a:prstGeom>
            <a:noFill/>
            <a:ln w="9525">
              <a:noFill/>
              <a:miter lim="800000"/>
              <a:headEnd/>
              <a:tailEnd/>
            </a:ln>
          </p:spPr>
          <p:txBody>
            <a:bodyPr/>
            <a:lstStyle/>
            <a:p>
              <a:endParaRPr lang="zh-TW" altLang="en-US"/>
            </a:p>
          </p:txBody>
        </p:sp>
        <p:sp>
          <p:nvSpPr>
            <p:cNvPr id="277522" name="Rectangle 23"/>
            <p:cNvSpPr>
              <a:spLocks noChangeArrowheads="1"/>
            </p:cNvSpPr>
            <p:nvPr/>
          </p:nvSpPr>
          <p:spPr bwMode="auto">
            <a:xfrm>
              <a:off x="2349" y="2447"/>
              <a:ext cx="850" cy="253"/>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新細明體" pitchFamily="18" charset="-120"/>
                  <a:ea typeface="標楷體" pitchFamily="65" charset="-120"/>
                </a:rPr>
                <a:t>變革管理</a:t>
              </a:r>
              <a:endParaRPr lang="zh-TW" altLang="en-US" sz="1600" b="1">
                <a:latin typeface="Times New Roman" pitchFamily="18" charset="0"/>
                <a:ea typeface="標楷體" pitchFamily="65" charset="-12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2331</Words>
  <Application>Microsoft Office PowerPoint</Application>
  <PresentationFormat>如螢幕大小 (4:3)</PresentationFormat>
  <Paragraphs>283</Paragraphs>
  <Slides>11</Slides>
  <Notes>4</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教學目標</vt:lpstr>
      <vt:lpstr>具體的SISP個案資料為何？ </vt:lpstr>
      <vt:lpstr>策略資訊系統規劃的範疇</vt:lpstr>
      <vt:lpstr>投影片 3</vt:lpstr>
      <vt:lpstr>策略資訊系統架構</vt:lpstr>
      <vt:lpstr>投影片 5</vt:lpstr>
      <vt:lpstr>A型資訊架構</vt:lpstr>
      <vt:lpstr>A型資訊架構</vt:lpstr>
      <vt:lpstr>B型資訊架構</vt:lpstr>
      <vt:lpstr>B型資訊架構</vt:lpstr>
      <vt:lpstr>C型資訊架構</vt:lpstr>
      <vt:lpstr>C型資訊架構</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具體的SISP個案資料為何？ </dc:title>
  <dc:creator>Your User Name</dc:creator>
  <cp:lastModifiedBy>Your User Name</cp:lastModifiedBy>
  <cp:revision>1</cp:revision>
  <dcterms:created xsi:type="dcterms:W3CDTF">2010-07-17T13:59:23Z</dcterms:created>
  <dcterms:modified xsi:type="dcterms:W3CDTF">2010-07-17T14:00:02Z</dcterms:modified>
</cp:coreProperties>
</file>